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3"/>
  </p:notesMasterIdLst>
  <p:sldIdLst>
    <p:sldId id="256" r:id="rId2"/>
    <p:sldId id="400" r:id="rId3"/>
    <p:sldId id="336" r:id="rId4"/>
    <p:sldId id="263" r:id="rId5"/>
    <p:sldId id="268" r:id="rId6"/>
    <p:sldId id="261" r:id="rId7"/>
    <p:sldId id="416" r:id="rId8"/>
    <p:sldId id="269" r:id="rId9"/>
    <p:sldId id="270" r:id="rId10"/>
    <p:sldId id="337" r:id="rId11"/>
    <p:sldId id="363" r:id="rId12"/>
    <p:sldId id="271" r:id="rId13"/>
    <p:sldId id="364" r:id="rId14"/>
    <p:sldId id="266" r:id="rId15"/>
    <p:sldId id="257" r:id="rId16"/>
    <p:sldId id="304" r:id="rId17"/>
    <p:sldId id="267" r:id="rId18"/>
    <p:sldId id="259" r:id="rId19"/>
    <p:sldId id="260" r:id="rId20"/>
    <p:sldId id="305" r:id="rId21"/>
    <p:sldId id="365" r:id="rId22"/>
    <p:sldId id="307" r:id="rId23"/>
    <p:sldId id="308" r:id="rId24"/>
    <p:sldId id="317" r:id="rId25"/>
    <p:sldId id="319" r:id="rId26"/>
    <p:sldId id="320" r:id="rId27"/>
    <p:sldId id="324" r:id="rId28"/>
    <p:sldId id="325" r:id="rId29"/>
    <p:sldId id="326" r:id="rId30"/>
    <p:sldId id="327" r:id="rId31"/>
    <p:sldId id="328" r:id="rId32"/>
    <p:sldId id="415" r:id="rId33"/>
    <p:sldId id="338" r:id="rId34"/>
    <p:sldId id="394" r:id="rId35"/>
    <p:sldId id="369" r:id="rId36"/>
    <p:sldId id="370" r:id="rId37"/>
    <p:sldId id="371" r:id="rId38"/>
    <p:sldId id="372" r:id="rId39"/>
    <p:sldId id="373" r:id="rId40"/>
    <p:sldId id="374" r:id="rId41"/>
    <p:sldId id="375" r:id="rId42"/>
    <p:sldId id="376" r:id="rId43"/>
    <p:sldId id="377" r:id="rId44"/>
    <p:sldId id="378" r:id="rId45"/>
    <p:sldId id="395" r:id="rId46"/>
    <p:sldId id="414" r:id="rId47"/>
    <p:sldId id="380" r:id="rId48"/>
    <p:sldId id="381" r:id="rId49"/>
    <p:sldId id="382" r:id="rId50"/>
    <p:sldId id="383" r:id="rId51"/>
    <p:sldId id="398" r:id="rId52"/>
    <p:sldId id="399" r:id="rId53"/>
    <p:sldId id="386" r:id="rId54"/>
    <p:sldId id="387" r:id="rId55"/>
    <p:sldId id="388" r:id="rId56"/>
    <p:sldId id="389" r:id="rId57"/>
    <p:sldId id="390" r:id="rId58"/>
    <p:sldId id="396" r:id="rId59"/>
    <p:sldId id="397" r:id="rId60"/>
    <p:sldId id="393" r:id="rId61"/>
    <p:sldId id="339" r:id="rId62"/>
    <p:sldId id="366" r:id="rId63"/>
    <p:sldId id="288" r:id="rId64"/>
    <p:sldId id="289" r:id="rId65"/>
    <p:sldId id="290" r:id="rId66"/>
    <p:sldId id="291" r:id="rId67"/>
    <p:sldId id="292" r:id="rId68"/>
    <p:sldId id="293" r:id="rId69"/>
    <p:sldId id="294" r:id="rId70"/>
    <p:sldId id="295" r:id="rId71"/>
    <p:sldId id="296" r:id="rId72"/>
    <p:sldId id="297" r:id="rId73"/>
    <p:sldId id="367" r:id="rId74"/>
    <p:sldId id="298" r:id="rId75"/>
    <p:sldId id="299" r:id="rId76"/>
    <p:sldId id="300" r:id="rId77"/>
    <p:sldId id="301" r:id="rId78"/>
    <p:sldId id="340" r:id="rId79"/>
    <p:sldId id="361" r:id="rId80"/>
    <p:sldId id="401" r:id="rId81"/>
    <p:sldId id="402" r:id="rId82"/>
    <p:sldId id="403" r:id="rId83"/>
    <p:sldId id="404" r:id="rId84"/>
    <p:sldId id="405" r:id="rId85"/>
    <p:sldId id="406" r:id="rId86"/>
    <p:sldId id="407" r:id="rId87"/>
    <p:sldId id="408" r:id="rId88"/>
    <p:sldId id="409" r:id="rId89"/>
    <p:sldId id="410" r:id="rId90"/>
    <p:sldId id="411" r:id="rId91"/>
    <p:sldId id="412" r:id="rId92"/>
    <p:sldId id="413" r:id="rId93"/>
    <p:sldId id="362" r:id="rId94"/>
    <p:sldId id="351" r:id="rId95"/>
    <p:sldId id="330" r:id="rId96"/>
    <p:sldId id="331" r:id="rId97"/>
    <p:sldId id="332" r:id="rId98"/>
    <p:sldId id="333" r:id="rId99"/>
    <p:sldId id="334" r:id="rId100"/>
    <p:sldId id="335" r:id="rId101"/>
    <p:sldId id="285"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Chiquita D., OIG DoD" initials="JCDOD" lastIdx="1" clrIdx="1">
    <p:extLst>
      <p:ext uri="{19B8F6BF-5375-455C-9EA6-DF929625EA0E}">
        <p15:presenceInfo xmlns:p15="http://schemas.microsoft.com/office/powerpoint/2012/main" userId="S-1-5-21-1311976440-1880766582-930774774-62695" providerId="AD"/>
      </p:ext>
    </p:extLst>
  </p:cmAuthor>
  <p:cmAuthor id="2" name="Battle, Pauletta P." initials="BPP" lastIdx="1" clrIdx="2">
    <p:extLst>
      <p:ext uri="{19B8F6BF-5375-455C-9EA6-DF929625EA0E}">
        <p15:presenceInfo xmlns:p15="http://schemas.microsoft.com/office/powerpoint/2012/main" userId="S-1-5-21-186318872-1568551883-28515671-4702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63" autoAdjust="0"/>
    <p:restoredTop sz="70930" autoAdjust="0"/>
  </p:normalViewPr>
  <p:slideViewPr>
    <p:cSldViewPr snapToGrid="0">
      <p:cViewPr varScale="1">
        <p:scale>
          <a:sx n="81" d="100"/>
          <a:sy n="81" d="100"/>
        </p:scale>
        <p:origin x="124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61BA7-683A-4221-8BAA-082332863EC1}"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79CC5-0971-4984-8E5A-462C8F0E391E}" type="slidenum">
              <a:rPr lang="en-US" smtClean="0"/>
              <a:t>‹#›</a:t>
            </a:fld>
            <a:endParaRPr lang="en-US"/>
          </a:p>
        </p:txBody>
      </p:sp>
    </p:spTree>
    <p:extLst>
      <p:ext uri="{BB962C8B-B14F-4D97-AF65-F5344CB8AC3E}">
        <p14:creationId xmlns:p14="http://schemas.microsoft.com/office/powerpoint/2010/main" val="92871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1</a:t>
            </a:fld>
            <a:endParaRPr lang="en-US"/>
          </a:p>
        </p:txBody>
      </p:sp>
    </p:spTree>
    <p:extLst>
      <p:ext uri="{BB962C8B-B14F-4D97-AF65-F5344CB8AC3E}">
        <p14:creationId xmlns:p14="http://schemas.microsoft.com/office/powerpoint/2010/main" val="379539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15</a:t>
            </a:fld>
            <a:endParaRPr lang="en-US"/>
          </a:p>
        </p:txBody>
      </p:sp>
    </p:spTree>
    <p:extLst>
      <p:ext uri="{BB962C8B-B14F-4D97-AF65-F5344CB8AC3E}">
        <p14:creationId xmlns:p14="http://schemas.microsoft.com/office/powerpoint/2010/main" val="238761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21</a:t>
            </a:fld>
            <a:endParaRPr lang="en-US"/>
          </a:p>
        </p:txBody>
      </p:sp>
    </p:spTree>
    <p:extLst>
      <p:ext uri="{BB962C8B-B14F-4D97-AF65-F5344CB8AC3E}">
        <p14:creationId xmlns:p14="http://schemas.microsoft.com/office/powerpoint/2010/main" val="22589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22</a:t>
            </a:fld>
            <a:endParaRPr lang="en-US"/>
          </a:p>
        </p:txBody>
      </p:sp>
    </p:spTree>
    <p:extLst>
      <p:ext uri="{BB962C8B-B14F-4D97-AF65-F5344CB8AC3E}">
        <p14:creationId xmlns:p14="http://schemas.microsoft.com/office/powerpoint/2010/main" val="187012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25</a:t>
            </a:fld>
            <a:endParaRPr lang="en-US"/>
          </a:p>
        </p:txBody>
      </p:sp>
    </p:spTree>
    <p:extLst>
      <p:ext uri="{BB962C8B-B14F-4D97-AF65-F5344CB8AC3E}">
        <p14:creationId xmlns:p14="http://schemas.microsoft.com/office/powerpoint/2010/main" val="147403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979CC5-0971-4984-8E5A-462C8F0E391E}" type="slidenum">
              <a:rPr lang="en-US" smtClean="0"/>
              <a:t>31</a:t>
            </a:fld>
            <a:endParaRPr lang="en-US"/>
          </a:p>
        </p:txBody>
      </p:sp>
    </p:spTree>
    <p:extLst>
      <p:ext uri="{BB962C8B-B14F-4D97-AF65-F5344CB8AC3E}">
        <p14:creationId xmlns:p14="http://schemas.microsoft.com/office/powerpoint/2010/main" val="322701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32</a:t>
            </a:fld>
            <a:endParaRPr lang="en-US"/>
          </a:p>
        </p:txBody>
      </p:sp>
    </p:spTree>
    <p:extLst>
      <p:ext uri="{BB962C8B-B14F-4D97-AF65-F5344CB8AC3E}">
        <p14:creationId xmlns:p14="http://schemas.microsoft.com/office/powerpoint/2010/main" val="295831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34</a:t>
            </a:fld>
            <a:endParaRPr lang="en-US"/>
          </a:p>
        </p:txBody>
      </p:sp>
    </p:spTree>
    <p:extLst>
      <p:ext uri="{BB962C8B-B14F-4D97-AF65-F5344CB8AC3E}">
        <p14:creationId xmlns:p14="http://schemas.microsoft.com/office/powerpoint/2010/main" val="365107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35</a:t>
            </a:fld>
            <a:endParaRPr lang="en-US"/>
          </a:p>
        </p:txBody>
      </p:sp>
    </p:spTree>
    <p:extLst>
      <p:ext uri="{BB962C8B-B14F-4D97-AF65-F5344CB8AC3E}">
        <p14:creationId xmlns:p14="http://schemas.microsoft.com/office/powerpoint/2010/main" val="220272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36</a:t>
            </a:fld>
            <a:endParaRPr lang="en-US"/>
          </a:p>
        </p:txBody>
      </p:sp>
    </p:spTree>
    <p:extLst>
      <p:ext uri="{BB962C8B-B14F-4D97-AF65-F5344CB8AC3E}">
        <p14:creationId xmlns:p14="http://schemas.microsoft.com/office/powerpoint/2010/main" val="367596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FCAAC0F-75FE-4AD3-B355-D94C4F0CB2F0}" type="slidenum">
              <a:rPr lang="en-US" smtClean="0"/>
              <a:t>37</a:t>
            </a:fld>
            <a:endParaRPr lang="en-US"/>
          </a:p>
        </p:txBody>
      </p:sp>
    </p:spTree>
    <p:extLst>
      <p:ext uri="{BB962C8B-B14F-4D97-AF65-F5344CB8AC3E}">
        <p14:creationId xmlns:p14="http://schemas.microsoft.com/office/powerpoint/2010/main" val="323104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4</a:t>
            </a:fld>
            <a:endParaRPr lang="en-US"/>
          </a:p>
        </p:txBody>
      </p:sp>
    </p:spTree>
    <p:extLst>
      <p:ext uri="{BB962C8B-B14F-4D97-AF65-F5344CB8AC3E}">
        <p14:creationId xmlns:p14="http://schemas.microsoft.com/office/powerpoint/2010/main" val="381960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38</a:t>
            </a:fld>
            <a:endParaRPr lang="en-US"/>
          </a:p>
        </p:txBody>
      </p:sp>
    </p:spTree>
    <p:extLst>
      <p:ext uri="{BB962C8B-B14F-4D97-AF65-F5344CB8AC3E}">
        <p14:creationId xmlns:p14="http://schemas.microsoft.com/office/powerpoint/2010/main" val="2584835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39</a:t>
            </a:fld>
            <a:endParaRPr lang="en-US"/>
          </a:p>
        </p:txBody>
      </p:sp>
    </p:spTree>
    <p:extLst>
      <p:ext uri="{BB962C8B-B14F-4D97-AF65-F5344CB8AC3E}">
        <p14:creationId xmlns:p14="http://schemas.microsoft.com/office/powerpoint/2010/main" val="143819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40</a:t>
            </a:fld>
            <a:endParaRPr lang="en-US"/>
          </a:p>
        </p:txBody>
      </p:sp>
    </p:spTree>
    <p:extLst>
      <p:ext uri="{BB962C8B-B14F-4D97-AF65-F5344CB8AC3E}">
        <p14:creationId xmlns:p14="http://schemas.microsoft.com/office/powerpoint/2010/main" val="3631736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41</a:t>
            </a:fld>
            <a:endParaRPr lang="en-US"/>
          </a:p>
        </p:txBody>
      </p:sp>
    </p:spTree>
    <p:extLst>
      <p:ext uri="{BB962C8B-B14F-4D97-AF65-F5344CB8AC3E}">
        <p14:creationId xmlns:p14="http://schemas.microsoft.com/office/powerpoint/2010/main" val="311197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42</a:t>
            </a:fld>
            <a:endParaRPr lang="en-US"/>
          </a:p>
        </p:txBody>
      </p:sp>
    </p:spTree>
    <p:extLst>
      <p:ext uri="{BB962C8B-B14F-4D97-AF65-F5344CB8AC3E}">
        <p14:creationId xmlns:p14="http://schemas.microsoft.com/office/powerpoint/2010/main" val="3752952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43</a:t>
            </a:fld>
            <a:endParaRPr lang="en-US"/>
          </a:p>
        </p:txBody>
      </p:sp>
    </p:spTree>
    <p:extLst>
      <p:ext uri="{BB962C8B-B14F-4D97-AF65-F5344CB8AC3E}">
        <p14:creationId xmlns:p14="http://schemas.microsoft.com/office/powerpoint/2010/main" val="1259201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44</a:t>
            </a:fld>
            <a:endParaRPr lang="en-US"/>
          </a:p>
        </p:txBody>
      </p:sp>
    </p:spTree>
    <p:extLst>
      <p:ext uri="{BB962C8B-B14F-4D97-AF65-F5344CB8AC3E}">
        <p14:creationId xmlns:p14="http://schemas.microsoft.com/office/powerpoint/2010/main" val="3576361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45</a:t>
            </a:fld>
            <a:endParaRPr lang="en-US"/>
          </a:p>
        </p:txBody>
      </p:sp>
    </p:spTree>
    <p:extLst>
      <p:ext uri="{BB962C8B-B14F-4D97-AF65-F5344CB8AC3E}">
        <p14:creationId xmlns:p14="http://schemas.microsoft.com/office/powerpoint/2010/main" val="418111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5FCAAC0F-75FE-4AD3-B355-D94C4F0CB2F0}" type="slidenum">
              <a:rPr lang="en-US" smtClean="0"/>
              <a:t>46</a:t>
            </a:fld>
            <a:endParaRPr lang="en-US"/>
          </a:p>
        </p:txBody>
      </p:sp>
    </p:spTree>
    <p:extLst>
      <p:ext uri="{BB962C8B-B14F-4D97-AF65-F5344CB8AC3E}">
        <p14:creationId xmlns:p14="http://schemas.microsoft.com/office/powerpoint/2010/main" val="721563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47</a:t>
            </a:fld>
            <a:endParaRPr lang="en-US"/>
          </a:p>
        </p:txBody>
      </p:sp>
    </p:spTree>
    <p:extLst>
      <p:ext uri="{BB962C8B-B14F-4D97-AF65-F5344CB8AC3E}">
        <p14:creationId xmlns:p14="http://schemas.microsoft.com/office/powerpoint/2010/main" val="125717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5</a:t>
            </a:fld>
            <a:endParaRPr lang="en-US"/>
          </a:p>
        </p:txBody>
      </p:sp>
    </p:spTree>
    <p:extLst>
      <p:ext uri="{BB962C8B-B14F-4D97-AF65-F5344CB8AC3E}">
        <p14:creationId xmlns:p14="http://schemas.microsoft.com/office/powerpoint/2010/main" val="629272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48</a:t>
            </a:fld>
            <a:endParaRPr lang="en-US"/>
          </a:p>
        </p:txBody>
      </p:sp>
    </p:spTree>
    <p:extLst>
      <p:ext uri="{BB962C8B-B14F-4D97-AF65-F5344CB8AC3E}">
        <p14:creationId xmlns:p14="http://schemas.microsoft.com/office/powerpoint/2010/main" val="1811999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49</a:t>
            </a:fld>
            <a:endParaRPr lang="en-US"/>
          </a:p>
        </p:txBody>
      </p:sp>
    </p:spTree>
    <p:extLst>
      <p:ext uri="{BB962C8B-B14F-4D97-AF65-F5344CB8AC3E}">
        <p14:creationId xmlns:p14="http://schemas.microsoft.com/office/powerpoint/2010/main" val="215363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50</a:t>
            </a:fld>
            <a:endParaRPr lang="en-US"/>
          </a:p>
        </p:txBody>
      </p:sp>
    </p:spTree>
    <p:extLst>
      <p:ext uri="{BB962C8B-B14F-4D97-AF65-F5344CB8AC3E}">
        <p14:creationId xmlns:p14="http://schemas.microsoft.com/office/powerpoint/2010/main" val="3364532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51</a:t>
            </a:fld>
            <a:endParaRPr lang="en-US"/>
          </a:p>
        </p:txBody>
      </p:sp>
    </p:spTree>
    <p:extLst>
      <p:ext uri="{BB962C8B-B14F-4D97-AF65-F5344CB8AC3E}">
        <p14:creationId xmlns:p14="http://schemas.microsoft.com/office/powerpoint/2010/main" val="1076623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580.06 </a:t>
            </a:r>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52</a:t>
            </a:fld>
            <a:endParaRPr lang="en-US"/>
          </a:p>
        </p:txBody>
      </p:sp>
    </p:spTree>
    <p:extLst>
      <p:ext uri="{BB962C8B-B14F-4D97-AF65-F5344CB8AC3E}">
        <p14:creationId xmlns:p14="http://schemas.microsoft.com/office/powerpoint/2010/main" val="829881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580.06 </a:t>
            </a:r>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53</a:t>
            </a:fld>
            <a:endParaRPr lang="en-US"/>
          </a:p>
        </p:txBody>
      </p:sp>
    </p:spTree>
    <p:extLst>
      <p:ext uri="{BB962C8B-B14F-4D97-AF65-F5344CB8AC3E}">
        <p14:creationId xmlns:p14="http://schemas.microsoft.com/office/powerpoint/2010/main" val="4272447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54</a:t>
            </a:fld>
            <a:endParaRPr lang="en-US"/>
          </a:p>
        </p:txBody>
      </p:sp>
    </p:spTree>
    <p:extLst>
      <p:ext uri="{BB962C8B-B14F-4D97-AF65-F5344CB8AC3E}">
        <p14:creationId xmlns:p14="http://schemas.microsoft.com/office/powerpoint/2010/main" val="3344249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55</a:t>
            </a:fld>
            <a:endParaRPr lang="en-US"/>
          </a:p>
        </p:txBody>
      </p:sp>
    </p:spTree>
    <p:extLst>
      <p:ext uri="{BB962C8B-B14F-4D97-AF65-F5344CB8AC3E}">
        <p14:creationId xmlns:p14="http://schemas.microsoft.com/office/powerpoint/2010/main" val="2082778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56</a:t>
            </a:fld>
            <a:endParaRPr lang="en-US"/>
          </a:p>
        </p:txBody>
      </p:sp>
    </p:spTree>
    <p:extLst>
      <p:ext uri="{BB962C8B-B14F-4D97-AF65-F5344CB8AC3E}">
        <p14:creationId xmlns:p14="http://schemas.microsoft.com/office/powerpoint/2010/main" val="2256274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580.07</a:t>
            </a:r>
            <a:endParaRPr lang="en-US" dirty="0"/>
          </a:p>
        </p:txBody>
      </p:sp>
      <p:sp>
        <p:nvSpPr>
          <p:cNvPr id="4" name="Slide Number Placeholder 3"/>
          <p:cNvSpPr>
            <a:spLocks noGrp="1"/>
          </p:cNvSpPr>
          <p:nvPr>
            <p:ph type="sldNum" sz="quarter" idx="10"/>
          </p:nvPr>
        </p:nvSpPr>
        <p:spPr/>
        <p:txBody>
          <a:bodyPr/>
          <a:lstStyle/>
          <a:p>
            <a:fld id="{5FCAAC0F-75FE-4AD3-B355-D94C4F0CB2F0}" type="slidenum">
              <a:rPr lang="en-US" smtClean="0"/>
              <a:t>57</a:t>
            </a:fld>
            <a:endParaRPr lang="en-US"/>
          </a:p>
        </p:txBody>
      </p:sp>
    </p:spTree>
    <p:extLst>
      <p:ext uri="{BB962C8B-B14F-4D97-AF65-F5344CB8AC3E}">
        <p14:creationId xmlns:p14="http://schemas.microsoft.com/office/powerpoint/2010/main" val="29678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6</a:t>
            </a:fld>
            <a:endParaRPr lang="en-US"/>
          </a:p>
        </p:txBody>
      </p:sp>
    </p:spTree>
    <p:extLst>
      <p:ext uri="{BB962C8B-B14F-4D97-AF65-F5344CB8AC3E}">
        <p14:creationId xmlns:p14="http://schemas.microsoft.com/office/powerpoint/2010/main" val="1065605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58</a:t>
            </a:fld>
            <a:endParaRPr lang="en-US"/>
          </a:p>
        </p:txBody>
      </p:sp>
    </p:spTree>
    <p:extLst>
      <p:ext uri="{BB962C8B-B14F-4D97-AF65-F5344CB8AC3E}">
        <p14:creationId xmlns:p14="http://schemas.microsoft.com/office/powerpoint/2010/main" val="2633746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59</a:t>
            </a:fld>
            <a:endParaRPr lang="en-US"/>
          </a:p>
        </p:txBody>
      </p:sp>
    </p:spTree>
    <p:extLst>
      <p:ext uri="{BB962C8B-B14F-4D97-AF65-F5344CB8AC3E}">
        <p14:creationId xmlns:p14="http://schemas.microsoft.com/office/powerpoint/2010/main" val="2798100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CAAC0F-75FE-4AD3-B355-D94C4F0CB2F0}" type="slidenum">
              <a:rPr lang="en-US" smtClean="0"/>
              <a:t>60</a:t>
            </a:fld>
            <a:endParaRPr lang="en-US"/>
          </a:p>
        </p:txBody>
      </p:sp>
    </p:spTree>
    <p:extLst>
      <p:ext uri="{BB962C8B-B14F-4D97-AF65-F5344CB8AC3E}">
        <p14:creationId xmlns:p14="http://schemas.microsoft.com/office/powerpoint/2010/main" val="2630513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62</a:t>
            </a:fld>
            <a:endParaRPr lang="en-US"/>
          </a:p>
        </p:txBody>
      </p:sp>
    </p:spTree>
    <p:extLst>
      <p:ext uri="{BB962C8B-B14F-4D97-AF65-F5344CB8AC3E}">
        <p14:creationId xmlns:p14="http://schemas.microsoft.com/office/powerpoint/2010/main" val="3338212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FA45A-8464-4B27-AE8C-7937F62E36FC}" type="slidenum">
              <a:rPr lang="en-US" smtClean="0"/>
              <a:t>64</a:t>
            </a:fld>
            <a:endParaRPr lang="en-US"/>
          </a:p>
        </p:txBody>
      </p:sp>
    </p:spTree>
    <p:extLst>
      <p:ext uri="{BB962C8B-B14F-4D97-AF65-F5344CB8AC3E}">
        <p14:creationId xmlns:p14="http://schemas.microsoft.com/office/powerpoint/2010/main" val="1949142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FA45A-8464-4B27-AE8C-7937F62E36FC}" type="slidenum">
              <a:rPr lang="en-US" smtClean="0"/>
              <a:t>69</a:t>
            </a:fld>
            <a:endParaRPr lang="en-US"/>
          </a:p>
        </p:txBody>
      </p:sp>
    </p:spTree>
    <p:extLst>
      <p:ext uri="{BB962C8B-B14F-4D97-AF65-F5344CB8AC3E}">
        <p14:creationId xmlns:p14="http://schemas.microsoft.com/office/powerpoint/2010/main" val="104116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FA45A-8464-4B27-AE8C-7937F62E36FC}" type="slidenum">
              <a:rPr lang="en-US" smtClean="0"/>
              <a:t>72</a:t>
            </a:fld>
            <a:endParaRPr lang="en-US"/>
          </a:p>
        </p:txBody>
      </p:sp>
    </p:spTree>
    <p:extLst>
      <p:ext uri="{BB962C8B-B14F-4D97-AF65-F5344CB8AC3E}">
        <p14:creationId xmlns:p14="http://schemas.microsoft.com/office/powerpoint/2010/main" val="401155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73</a:t>
            </a:fld>
            <a:endParaRPr lang="en-US"/>
          </a:p>
        </p:txBody>
      </p:sp>
    </p:spTree>
    <p:extLst>
      <p:ext uri="{BB962C8B-B14F-4D97-AF65-F5344CB8AC3E}">
        <p14:creationId xmlns:p14="http://schemas.microsoft.com/office/powerpoint/2010/main" val="1253558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FA45A-8464-4B27-AE8C-7937F62E36FC}" type="slidenum">
              <a:rPr lang="en-US" smtClean="0"/>
              <a:t>74</a:t>
            </a:fld>
            <a:endParaRPr lang="en-US"/>
          </a:p>
        </p:txBody>
      </p:sp>
    </p:spTree>
    <p:extLst>
      <p:ext uri="{BB962C8B-B14F-4D97-AF65-F5344CB8AC3E}">
        <p14:creationId xmlns:p14="http://schemas.microsoft.com/office/powerpoint/2010/main" val="2066866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79</a:t>
            </a:fld>
            <a:endParaRPr lang="en-US"/>
          </a:p>
        </p:txBody>
      </p:sp>
    </p:spTree>
    <p:extLst>
      <p:ext uri="{BB962C8B-B14F-4D97-AF65-F5344CB8AC3E}">
        <p14:creationId xmlns:p14="http://schemas.microsoft.com/office/powerpoint/2010/main" val="413412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7</a:t>
            </a:fld>
            <a:endParaRPr lang="en-US"/>
          </a:p>
        </p:txBody>
      </p:sp>
    </p:spTree>
    <p:extLst>
      <p:ext uri="{BB962C8B-B14F-4D97-AF65-F5344CB8AC3E}">
        <p14:creationId xmlns:p14="http://schemas.microsoft.com/office/powerpoint/2010/main" val="18014950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80</a:t>
            </a:fld>
            <a:endParaRPr lang="en-US"/>
          </a:p>
        </p:txBody>
      </p:sp>
    </p:spTree>
    <p:extLst>
      <p:ext uri="{BB962C8B-B14F-4D97-AF65-F5344CB8AC3E}">
        <p14:creationId xmlns:p14="http://schemas.microsoft.com/office/powerpoint/2010/main" val="2445558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000" dirty="0"/>
          </a:p>
        </p:txBody>
      </p:sp>
      <p:sp>
        <p:nvSpPr>
          <p:cNvPr id="4" name="Slide Number Placeholder 3"/>
          <p:cNvSpPr>
            <a:spLocks noGrp="1"/>
          </p:cNvSpPr>
          <p:nvPr>
            <p:ph type="sldNum" sz="quarter" idx="10"/>
          </p:nvPr>
        </p:nvSpPr>
        <p:spPr/>
        <p:txBody>
          <a:bodyPr/>
          <a:lstStyle/>
          <a:p>
            <a:fld id="{9A979CC5-0971-4984-8E5A-462C8F0E391E}" type="slidenum">
              <a:rPr lang="en-US" smtClean="0"/>
              <a:t>81</a:t>
            </a:fld>
            <a:endParaRPr lang="en-US"/>
          </a:p>
        </p:txBody>
      </p:sp>
    </p:spTree>
    <p:extLst>
      <p:ext uri="{BB962C8B-B14F-4D97-AF65-F5344CB8AC3E}">
        <p14:creationId xmlns:p14="http://schemas.microsoft.com/office/powerpoint/2010/main" val="1618980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82</a:t>
            </a:fld>
            <a:endParaRPr lang="en-US"/>
          </a:p>
        </p:txBody>
      </p:sp>
    </p:spTree>
    <p:extLst>
      <p:ext uri="{BB962C8B-B14F-4D97-AF65-F5344CB8AC3E}">
        <p14:creationId xmlns:p14="http://schemas.microsoft.com/office/powerpoint/2010/main" val="42603385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83</a:t>
            </a:fld>
            <a:endParaRPr lang="en-US"/>
          </a:p>
        </p:txBody>
      </p:sp>
    </p:spTree>
    <p:extLst>
      <p:ext uri="{BB962C8B-B14F-4D97-AF65-F5344CB8AC3E}">
        <p14:creationId xmlns:p14="http://schemas.microsoft.com/office/powerpoint/2010/main" val="4276441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84</a:t>
            </a:fld>
            <a:endParaRPr lang="en-US"/>
          </a:p>
        </p:txBody>
      </p:sp>
    </p:spTree>
    <p:extLst>
      <p:ext uri="{BB962C8B-B14F-4D97-AF65-F5344CB8AC3E}">
        <p14:creationId xmlns:p14="http://schemas.microsoft.com/office/powerpoint/2010/main" val="3958270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85</a:t>
            </a:fld>
            <a:endParaRPr lang="en-US"/>
          </a:p>
        </p:txBody>
      </p:sp>
    </p:spTree>
    <p:extLst>
      <p:ext uri="{BB962C8B-B14F-4D97-AF65-F5344CB8AC3E}">
        <p14:creationId xmlns:p14="http://schemas.microsoft.com/office/powerpoint/2010/main" val="4073216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86</a:t>
            </a:fld>
            <a:endParaRPr lang="en-US"/>
          </a:p>
        </p:txBody>
      </p:sp>
    </p:spTree>
    <p:extLst>
      <p:ext uri="{BB962C8B-B14F-4D97-AF65-F5344CB8AC3E}">
        <p14:creationId xmlns:p14="http://schemas.microsoft.com/office/powerpoint/2010/main" val="310576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87</a:t>
            </a:fld>
            <a:endParaRPr lang="en-US"/>
          </a:p>
        </p:txBody>
      </p:sp>
    </p:spTree>
    <p:extLst>
      <p:ext uri="{BB962C8B-B14F-4D97-AF65-F5344CB8AC3E}">
        <p14:creationId xmlns:p14="http://schemas.microsoft.com/office/powerpoint/2010/main" val="2467339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88</a:t>
            </a:fld>
            <a:endParaRPr lang="en-US"/>
          </a:p>
        </p:txBody>
      </p:sp>
    </p:spTree>
    <p:extLst>
      <p:ext uri="{BB962C8B-B14F-4D97-AF65-F5344CB8AC3E}">
        <p14:creationId xmlns:p14="http://schemas.microsoft.com/office/powerpoint/2010/main" val="1184006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000" dirty="0" smtClean="0"/>
          </a:p>
        </p:txBody>
      </p:sp>
      <p:sp>
        <p:nvSpPr>
          <p:cNvPr id="4" name="Slide Number Placeholder 3"/>
          <p:cNvSpPr>
            <a:spLocks noGrp="1"/>
          </p:cNvSpPr>
          <p:nvPr>
            <p:ph type="sldNum" sz="quarter" idx="10"/>
          </p:nvPr>
        </p:nvSpPr>
        <p:spPr/>
        <p:txBody>
          <a:bodyPr/>
          <a:lstStyle/>
          <a:p>
            <a:fld id="{9A979CC5-0971-4984-8E5A-462C8F0E391E}" type="slidenum">
              <a:rPr lang="en-US" smtClean="0"/>
              <a:t>89</a:t>
            </a:fld>
            <a:endParaRPr lang="en-US"/>
          </a:p>
        </p:txBody>
      </p:sp>
    </p:spTree>
    <p:extLst>
      <p:ext uri="{BB962C8B-B14F-4D97-AF65-F5344CB8AC3E}">
        <p14:creationId xmlns:p14="http://schemas.microsoft.com/office/powerpoint/2010/main" val="22270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8</a:t>
            </a:fld>
            <a:endParaRPr lang="en-US"/>
          </a:p>
        </p:txBody>
      </p:sp>
    </p:spTree>
    <p:extLst>
      <p:ext uri="{BB962C8B-B14F-4D97-AF65-F5344CB8AC3E}">
        <p14:creationId xmlns:p14="http://schemas.microsoft.com/office/powerpoint/2010/main" val="33529147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A979CC5-0971-4984-8E5A-462C8F0E391E}" type="slidenum">
              <a:rPr lang="en-US" smtClean="0"/>
              <a:t>90</a:t>
            </a:fld>
            <a:endParaRPr lang="en-US"/>
          </a:p>
        </p:txBody>
      </p:sp>
    </p:spTree>
    <p:extLst>
      <p:ext uri="{BB962C8B-B14F-4D97-AF65-F5344CB8AC3E}">
        <p14:creationId xmlns:p14="http://schemas.microsoft.com/office/powerpoint/2010/main" val="10744240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91</a:t>
            </a:fld>
            <a:endParaRPr lang="en-US"/>
          </a:p>
        </p:txBody>
      </p:sp>
    </p:spTree>
    <p:extLst>
      <p:ext uri="{BB962C8B-B14F-4D97-AF65-F5344CB8AC3E}">
        <p14:creationId xmlns:p14="http://schemas.microsoft.com/office/powerpoint/2010/main" val="3753987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92</a:t>
            </a:fld>
            <a:endParaRPr lang="en-US"/>
          </a:p>
        </p:txBody>
      </p:sp>
    </p:spTree>
    <p:extLst>
      <p:ext uri="{BB962C8B-B14F-4D97-AF65-F5344CB8AC3E}">
        <p14:creationId xmlns:p14="http://schemas.microsoft.com/office/powerpoint/2010/main" val="412237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93</a:t>
            </a:fld>
            <a:endParaRPr lang="en-US"/>
          </a:p>
        </p:txBody>
      </p:sp>
    </p:spTree>
    <p:extLst>
      <p:ext uri="{BB962C8B-B14F-4D97-AF65-F5344CB8AC3E}">
        <p14:creationId xmlns:p14="http://schemas.microsoft.com/office/powerpoint/2010/main" val="256849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99</a:t>
            </a:fld>
            <a:endParaRPr lang="en-US"/>
          </a:p>
        </p:txBody>
      </p:sp>
    </p:spTree>
    <p:extLst>
      <p:ext uri="{BB962C8B-B14F-4D97-AF65-F5344CB8AC3E}">
        <p14:creationId xmlns:p14="http://schemas.microsoft.com/office/powerpoint/2010/main" val="4875062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100</a:t>
            </a:fld>
            <a:endParaRPr lang="en-US"/>
          </a:p>
        </p:txBody>
      </p:sp>
    </p:spTree>
    <p:extLst>
      <p:ext uri="{BB962C8B-B14F-4D97-AF65-F5344CB8AC3E}">
        <p14:creationId xmlns:p14="http://schemas.microsoft.com/office/powerpoint/2010/main" val="128845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11</a:t>
            </a:fld>
            <a:endParaRPr lang="en-US"/>
          </a:p>
        </p:txBody>
      </p:sp>
    </p:spTree>
    <p:extLst>
      <p:ext uri="{BB962C8B-B14F-4D97-AF65-F5344CB8AC3E}">
        <p14:creationId xmlns:p14="http://schemas.microsoft.com/office/powerpoint/2010/main" val="366025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13</a:t>
            </a:fld>
            <a:endParaRPr lang="en-US"/>
          </a:p>
        </p:txBody>
      </p:sp>
    </p:spTree>
    <p:extLst>
      <p:ext uri="{BB962C8B-B14F-4D97-AF65-F5344CB8AC3E}">
        <p14:creationId xmlns:p14="http://schemas.microsoft.com/office/powerpoint/2010/main" val="312253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79CC5-0971-4984-8E5A-462C8F0E391E}" type="slidenum">
              <a:rPr lang="en-US" smtClean="0"/>
              <a:t>14</a:t>
            </a:fld>
            <a:endParaRPr lang="en-US"/>
          </a:p>
        </p:txBody>
      </p:sp>
    </p:spTree>
    <p:extLst>
      <p:ext uri="{BB962C8B-B14F-4D97-AF65-F5344CB8AC3E}">
        <p14:creationId xmlns:p14="http://schemas.microsoft.com/office/powerpoint/2010/main" val="70196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50C1D4-4C87-4E21-92F2-6C015D9F924A}" type="datetime1">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C83BC-37F3-4781-BBC7-5A48FFE179B6}" type="datetime1">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B8B57F-4013-413B-9729-F16152E8DC41}" type="datetime1">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25111B4-069C-4749-80AA-49C70ECE374E}" type="datetime1">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4C017B7-0995-408E-B666-FE4302F89B03}" type="datetime1">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FA9625C-B6E6-45CA-9824-5CB6C93FE2D8}" type="datetime1">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361F7-EAA8-42A8-BD56-9D662F0B9CFA}" type="datetime1">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6CE315-5223-462A-812B-CC2FFA585D4A}" type="datetime1">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5E29CD-B68A-49C9-B18F-17798355E792}" type="datetime1">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68B51A-2717-4718-BFC2-987C101E21F3}" type="datetime1">
              <a:rPr lang="en-US" smtClean="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B196C1-EF73-4D9D-857E-EC1F73D8600B}" type="datetime1">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D080E2-5607-479B-AA0F-831696D16304}" type="datetime1">
              <a:rPr lang="en-US" smtClean="0"/>
              <a:t>2/24/2019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A80290-0A58-4150-AE54-38A5D6DC9A7F}" type="datetime1">
              <a:rPr lang="en-US" smtClean="0"/>
              <a:t>2/24/2019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03A4B-4376-46B6-ADE4-61D9FE67FBC8}" type="datetime1">
              <a:rPr lang="en-US" smtClean="0"/>
              <a:t>2/24/2019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A93F207-FC3A-436C-A279-25A80969B233}" type="datetime1">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EB33E1-1E68-4562-A288-73C65BFEA1EA}" type="datetime1">
              <a:rPr lang="en-US" smtClean="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57C3074-CD3C-4527-B36D-03054C27DDFF}" type="datetime1">
              <a:rPr lang="en-US" smtClean="0"/>
              <a:t>2/24/2019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ransition spd="med">
    <p:pull/>
  </p:transition>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15638" y="5736240"/>
            <a:ext cx="8913124" cy="409584"/>
          </a:xfrm>
          <a:prstGeom prst="rect">
            <a:avLst/>
          </a:prstGeom>
        </p:spPr>
      </p:pic>
      <p:sp>
        <p:nvSpPr>
          <p:cNvPr id="2" name="Title 1"/>
          <p:cNvSpPr>
            <a:spLocks noGrp="1"/>
          </p:cNvSpPr>
          <p:nvPr>
            <p:ph type="ctrTitle"/>
          </p:nvPr>
        </p:nvSpPr>
        <p:spPr>
          <a:xfrm>
            <a:off x="2250832" y="3259947"/>
            <a:ext cx="9412042" cy="2103361"/>
          </a:xfrm>
        </p:spPr>
        <p:txBody>
          <a:bodyPr>
            <a:normAutofit fontScale="90000"/>
          </a:bodyPr>
          <a:lstStyle/>
          <a:p>
            <a:pPr algn="ctr"/>
            <a:r>
              <a:rPr lang="en-US" sz="4000" dirty="0" smtClean="0"/>
              <a:t>Federal Audit Executive Council</a:t>
            </a:r>
            <a:br>
              <a:rPr lang="en-US" sz="4000" dirty="0" smtClean="0"/>
            </a:br>
            <a:r>
              <a:rPr lang="en-US" sz="4000" dirty="0" smtClean="0"/>
              <a:t/>
            </a:r>
            <a:br>
              <a:rPr lang="en-US" sz="4000" dirty="0" smtClean="0"/>
            </a:br>
            <a:r>
              <a:rPr lang="en-US" sz="4800" dirty="0" smtClean="0"/>
              <a:t>FY2019 DATA Act Common Methodology Workshop</a:t>
            </a:r>
            <a:endParaRPr lang="en-US" sz="4800"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151792" y="586217"/>
            <a:ext cx="10040816" cy="1743745"/>
          </a:xfrm>
          <a:prstGeom prst="rect">
            <a:avLst/>
          </a:prstGeom>
        </p:spPr>
      </p:pic>
      <p:sp>
        <p:nvSpPr>
          <p:cNvPr id="6" name="Subtitle 2"/>
          <p:cNvSpPr>
            <a:spLocks noGrp="1"/>
          </p:cNvSpPr>
          <p:nvPr>
            <p:ph type="subTitle" idx="1"/>
          </p:nvPr>
        </p:nvSpPr>
        <p:spPr>
          <a:xfrm>
            <a:off x="2140805" y="5489556"/>
            <a:ext cx="8915399" cy="1126283"/>
          </a:xfrm>
        </p:spPr>
        <p:txBody>
          <a:bodyPr/>
          <a:lstStyle/>
          <a:p>
            <a:pPr algn="ctr"/>
            <a:r>
              <a:rPr lang="en-US" dirty="0" smtClean="0"/>
              <a:t>February 15, 2019</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89078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a:t>
            </a:r>
            <a:endParaRPr lang="en-US" dirty="0"/>
          </a:p>
        </p:txBody>
      </p:sp>
      <p:sp>
        <p:nvSpPr>
          <p:cNvPr id="3" name="Subtitle 2"/>
          <p:cNvSpPr>
            <a:spLocks noGrp="1"/>
          </p:cNvSpPr>
          <p:nvPr>
            <p:ph type="subTitle" idx="1"/>
          </p:nvPr>
        </p:nvSpPr>
        <p:spPr>
          <a:xfrm>
            <a:off x="2597525" y="4792262"/>
            <a:ext cx="8915399" cy="2169521"/>
          </a:xfrm>
        </p:spPr>
        <p:txBody>
          <a:bodyPr>
            <a:normAutofit/>
          </a:bodyPr>
          <a:lstStyle/>
          <a:p>
            <a:r>
              <a:rPr lang="en-US" dirty="0" smtClean="0"/>
              <a:t>Audit Scope and Methodology</a:t>
            </a:r>
          </a:p>
          <a:p>
            <a:r>
              <a:rPr lang="en-US" dirty="0" smtClean="0"/>
              <a:t>Data Quality Plans</a:t>
            </a:r>
          </a:p>
          <a:p>
            <a:r>
              <a:rPr lang="en-US" dirty="0" smtClean="0"/>
              <a:t>Internal Controls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4707898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6000"/>
                                  </p:iterate>
                                  <p:childTnLst>
                                    <p:set>
                                      <p:cBhvr override="childStyle">
                                        <p:cTn id="6" dur="5000" fill="hold"/>
                                        <p:tgtEl>
                                          <p:spTgt spid="2"/>
                                        </p:tgtEl>
                                        <p:attrNameLst>
                                          <p:attrName>style.color</p:attrName>
                                        </p:attrNameLst>
                                      </p:cBhvr>
                                      <p:to>
                                        <p:clrVal>
                                          <a:schemeClr val="tx2"/>
                                        </p:clrVal>
                                      </p:to>
                                    </p:set>
                                    <p:set>
                                      <p:cBhvr>
                                        <p:cTn id="7" dur="5000" fill="hold"/>
                                        <p:tgtEl>
                                          <p:spTgt spid="2"/>
                                        </p:tgtEl>
                                        <p:attrNameLst>
                                          <p:attrName>fillcolor</p:attrName>
                                        </p:attrNameLst>
                                      </p:cBhvr>
                                      <p:to>
                                        <p:clrVal>
                                          <a:schemeClr val="tx2"/>
                                        </p:clrVal>
                                      </p:to>
                                    </p:set>
                                    <p:set>
                                      <p:cBhvr>
                                        <p:cTn id="8" dur="5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Cont’d.</a:t>
            </a:r>
            <a:endParaRPr lang="en-US" dirty="0"/>
          </a:p>
        </p:txBody>
      </p:sp>
      <p:sp>
        <p:nvSpPr>
          <p:cNvPr id="3" name="Content Placeholder 2"/>
          <p:cNvSpPr>
            <a:spLocks noGrp="1"/>
          </p:cNvSpPr>
          <p:nvPr>
            <p:ph idx="1"/>
          </p:nvPr>
        </p:nvSpPr>
        <p:spPr>
          <a:xfrm>
            <a:off x="2235200" y="1524000"/>
            <a:ext cx="9269412" cy="5232400"/>
          </a:xfrm>
        </p:spPr>
        <p:txBody>
          <a:bodyPr>
            <a:normAutofit fontScale="92500" lnSpcReduction="20000"/>
          </a:bodyPr>
          <a:lstStyle/>
          <a:p>
            <a:r>
              <a:rPr lang="en-US" sz="3000" dirty="0" smtClean="0"/>
              <a:t>DATA Act reports should be</a:t>
            </a:r>
            <a:r>
              <a:rPr lang="en-US" sz="3000" b="1" dirty="0" smtClean="0"/>
              <a:t>:</a:t>
            </a:r>
            <a:endParaRPr lang="en-US" sz="3000" dirty="0"/>
          </a:p>
          <a:p>
            <a:pPr lvl="1">
              <a:spcBef>
                <a:spcPts val="2400"/>
              </a:spcBef>
            </a:pPr>
            <a:r>
              <a:rPr lang="en-US" sz="2600" dirty="0" smtClean="0"/>
              <a:t>Made publicly available </a:t>
            </a:r>
            <a:r>
              <a:rPr lang="en-US" sz="2600" b="1" dirty="0" smtClean="0">
                <a:solidFill>
                  <a:srgbClr val="FF0000"/>
                </a:solidFill>
              </a:rPr>
              <a:t>on or before November 8, 2019</a:t>
            </a:r>
          </a:p>
          <a:p>
            <a:pPr lvl="1">
              <a:spcBef>
                <a:spcPts val="2400"/>
              </a:spcBef>
            </a:pPr>
            <a:r>
              <a:rPr lang="en-US" sz="2600" dirty="0" smtClean="0"/>
              <a:t>Distributed to the following:</a:t>
            </a:r>
          </a:p>
          <a:p>
            <a:pPr lvl="2">
              <a:lnSpc>
                <a:spcPct val="120000"/>
              </a:lnSpc>
              <a:spcBef>
                <a:spcPts val="1800"/>
              </a:spcBef>
              <a:buClr>
                <a:srgbClr val="FF0000"/>
              </a:buClr>
            </a:pPr>
            <a:r>
              <a:rPr lang="en-US" sz="2400" dirty="0" smtClean="0"/>
              <a:t>Senate Committee on Homeland Security and Governmental Affairs</a:t>
            </a:r>
          </a:p>
          <a:p>
            <a:pPr lvl="2">
              <a:spcBef>
                <a:spcPts val="1800"/>
              </a:spcBef>
              <a:buClr>
                <a:srgbClr val="FF0000"/>
              </a:buClr>
            </a:pPr>
            <a:r>
              <a:rPr lang="en-US" sz="2400" dirty="0" smtClean="0"/>
              <a:t>House Committee on Oversight and Reform</a:t>
            </a:r>
          </a:p>
          <a:p>
            <a:pPr lvl="2">
              <a:spcBef>
                <a:spcPts val="1800"/>
              </a:spcBef>
              <a:buClr>
                <a:srgbClr val="FF0000"/>
              </a:buClr>
            </a:pPr>
            <a:r>
              <a:rPr lang="en-US" sz="2400" dirty="0" smtClean="0"/>
              <a:t>Senate Committee on the Budget</a:t>
            </a:r>
          </a:p>
          <a:p>
            <a:pPr lvl="2">
              <a:spcBef>
                <a:spcPts val="1800"/>
              </a:spcBef>
              <a:buClr>
                <a:srgbClr val="FF0000"/>
              </a:buClr>
            </a:pPr>
            <a:r>
              <a:rPr lang="en-US" sz="2400" dirty="0" smtClean="0"/>
              <a:t>House Committee on the Budget</a:t>
            </a:r>
          </a:p>
          <a:p>
            <a:pPr lvl="2">
              <a:spcBef>
                <a:spcPts val="1800"/>
              </a:spcBef>
              <a:buClr>
                <a:srgbClr val="FF0000"/>
              </a:buClr>
            </a:pPr>
            <a:r>
              <a:rPr lang="en-US" sz="2400" dirty="0" smtClean="0"/>
              <a:t>GAO</a:t>
            </a:r>
          </a:p>
          <a:p>
            <a:pPr lvl="2">
              <a:spcBef>
                <a:spcPts val="1800"/>
              </a:spcBef>
              <a:buClr>
                <a:srgbClr val="FF0000"/>
              </a:buClr>
            </a:pPr>
            <a:r>
              <a:rPr lang="en-US" sz="2400" dirty="0" smtClean="0"/>
              <a:t>Treasury OIG</a:t>
            </a:r>
          </a:p>
        </p:txBody>
      </p:sp>
      <p:pic>
        <p:nvPicPr>
          <p:cNvPr id="5" name="Picture 4"/>
          <p:cNvPicPr>
            <a:picLocks noChangeAspect="1"/>
          </p:cNvPicPr>
          <p:nvPr/>
        </p:nvPicPr>
        <p:blipFill>
          <a:blip r:embed="rId3"/>
          <a:stretch>
            <a:fillRect/>
          </a:stretch>
        </p:blipFill>
        <p:spPr>
          <a:xfrm>
            <a:off x="239976" y="121166"/>
            <a:ext cx="2603218" cy="548688"/>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100</a:t>
            </a:fld>
            <a:endParaRPr lang="en-US" dirty="0"/>
          </a:p>
        </p:txBody>
      </p:sp>
    </p:spTree>
    <p:extLst>
      <p:ext uri="{BB962C8B-B14F-4D97-AF65-F5344CB8AC3E}">
        <p14:creationId xmlns:p14="http://schemas.microsoft.com/office/powerpoint/2010/main" val="1813483156"/>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ntr" presetSubtype="2" fill="hold" nodeType="afterEffect" p14:presetBounceEnd="6000">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14:bounceEnd="6000">
                                          <p:cBhvr additive="base">
                                            <p:cTn id="29"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6000">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14:presetBounceEnd="6000">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14:bounceEnd="6000">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6000">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14:presetBounceEnd="6000">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14:bounceEnd="6000">
                                          <p:cBhvr additive="base">
                                            <p:cTn id="39"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6000">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14:presetBounceEnd="6000">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14:bounceEnd="6000">
                                          <p:cBhvr additive="base">
                                            <p:cTn id="44"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6000">
                                          <p:cBhvr additive="base">
                                            <p:cTn id="4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14:presetBounceEnd="6000">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14:bounceEnd="6000">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14:bounceEnd="6000">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nodeType="afterEffect" p14:presetBounceEnd="6000">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14:bounceEnd="6000">
                                          <p:cBhvr additive="base">
                                            <p:cTn id="54" dur="500" fill="hold"/>
                                            <p:tgtEl>
                                              <p:spTgt spid="3">
                                                <p:txEl>
                                                  <p:pRg st="8" end="8"/>
                                                </p:txEl>
                                              </p:spTgt>
                                            </p:tgtEl>
                                            <p:attrNameLst>
                                              <p:attrName>ppt_x</p:attrName>
                                            </p:attrNameLst>
                                          </p:cBhvr>
                                          <p:tavLst>
                                            <p:tav tm="0">
                                              <p:val>
                                                <p:strVal val="1+#ppt_w/2"/>
                                              </p:val>
                                            </p:tav>
                                            <p:tav tm="100000">
                                              <p:val>
                                                <p:strVal val="#ppt_x"/>
                                              </p:val>
                                            </p:tav>
                                          </p:tavLst>
                                        </p:anim>
                                        <p:anim calcmode="lin" valueType="num" p14:bounceEnd="6000">
                                          <p:cBhvr additive="base">
                                            <p:cTn id="5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446856" y="2593730"/>
            <a:ext cx="8915400" cy="2505808"/>
          </a:xfrm>
        </p:spPr>
        <p:txBody>
          <a:bodyPr/>
          <a:lstStyle/>
          <a:p>
            <a:pPr marL="0" indent="0">
              <a:buNone/>
            </a:pPr>
            <a:r>
              <a:rPr lang="en-US" sz="3600" b="1" dirty="0" smtClean="0"/>
              <a:t>DATA Act Mailbox - </a:t>
            </a:r>
            <a:r>
              <a:rPr lang="en-US" sz="3600" dirty="0" smtClean="0">
                <a:hlinkClick r:id="rId2" action="ppaction://hlinksldjump"/>
              </a:rPr>
              <a:t>DataAct@oig.treas.gov </a:t>
            </a:r>
            <a:endParaRPr lang="en-US" sz="3600" dirty="0"/>
          </a:p>
          <a:p>
            <a:pPr marL="0" indent="0">
              <a:buNone/>
            </a:pPr>
            <a:endParaRPr lang="en-US" sz="2400" dirty="0" smtClean="0"/>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101</a:t>
            </a:fld>
            <a:endParaRPr lang="en-US" dirty="0"/>
          </a:p>
        </p:txBody>
      </p:sp>
      <p:pic>
        <p:nvPicPr>
          <p:cNvPr id="7" name="Picture 6"/>
          <p:cNvPicPr>
            <a:picLocks noChangeAspect="1"/>
          </p:cNvPicPr>
          <p:nvPr/>
        </p:nvPicPr>
        <p:blipFill>
          <a:blip r:embed="rId3"/>
          <a:stretch>
            <a:fillRect/>
          </a:stretch>
        </p:blipFill>
        <p:spPr>
          <a:xfrm>
            <a:off x="239976" y="121166"/>
            <a:ext cx="2603218" cy="548688"/>
          </a:xfrm>
          <a:prstGeom prst="rect">
            <a:avLst/>
          </a:prstGeom>
        </p:spPr>
      </p:pic>
    </p:spTree>
    <p:extLst>
      <p:ext uri="{BB962C8B-B14F-4D97-AF65-F5344CB8AC3E}">
        <p14:creationId xmlns:p14="http://schemas.microsoft.com/office/powerpoint/2010/main" val="42583595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313" y="2120900"/>
            <a:ext cx="8915399" cy="2262781"/>
          </a:xfrm>
        </p:spPr>
        <p:txBody>
          <a:bodyPr>
            <a:normAutofit/>
          </a:bodyPr>
          <a:lstStyle/>
          <a:p>
            <a:pPr algn="ctr"/>
            <a:r>
              <a:rPr lang="en-US" sz="5000" i="1" dirty="0" smtClean="0"/>
              <a:t>Audit Scope and Methodology</a:t>
            </a:r>
            <a:endParaRPr lang="en-US" sz="5000"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9266364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Methodology</a:t>
            </a:r>
            <a:endParaRPr lang="en-US" dirty="0"/>
          </a:p>
        </p:txBody>
      </p:sp>
      <p:sp>
        <p:nvSpPr>
          <p:cNvPr id="3" name="Content Placeholder 2"/>
          <p:cNvSpPr>
            <a:spLocks noGrp="1"/>
          </p:cNvSpPr>
          <p:nvPr>
            <p:ph idx="1"/>
          </p:nvPr>
        </p:nvSpPr>
        <p:spPr>
          <a:xfrm>
            <a:off x="2222509" y="1576683"/>
            <a:ext cx="8915400" cy="4601308"/>
          </a:xfrm>
        </p:spPr>
        <p:txBody>
          <a:bodyPr>
            <a:noAutofit/>
          </a:bodyPr>
          <a:lstStyle/>
          <a:p>
            <a:pPr>
              <a:lnSpc>
                <a:spcPct val="90000"/>
              </a:lnSpc>
            </a:pPr>
            <a:r>
              <a:rPr lang="en-US" sz="2500" dirty="0" smtClean="0"/>
              <a:t>First Quarter Fiscal Year 2019</a:t>
            </a:r>
          </a:p>
          <a:p>
            <a:pPr marL="0" indent="0">
              <a:lnSpc>
                <a:spcPct val="90000"/>
              </a:lnSpc>
              <a:buNone/>
            </a:pPr>
            <a:endParaRPr lang="en-US" sz="400" dirty="0" smtClean="0"/>
          </a:p>
          <a:p>
            <a:pPr>
              <a:lnSpc>
                <a:spcPct val="90000"/>
              </a:lnSpc>
            </a:pPr>
            <a:r>
              <a:rPr lang="en-US" sz="2500" dirty="0" smtClean="0"/>
              <a:t>Performance Audits</a:t>
            </a:r>
          </a:p>
          <a:p>
            <a:pPr marL="0" indent="0">
              <a:lnSpc>
                <a:spcPct val="90000"/>
              </a:lnSpc>
              <a:buNone/>
            </a:pPr>
            <a:endParaRPr lang="en-US" sz="400" dirty="0" smtClean="0"/>
          </a:p>
          <a:p>
            <a:pPr>
              <a:lnSpc>
                <a:spcPct val="90000"/>
              </a:lnSpc>
            </a:pPr>
            <a:r>
              <a:rPr lang="en-US" sz="2500" dirty="0" smtClean="0"/>
              <a:t>Obtain an Understanding</a:t>
            </a:r>
          </a:p>
          <a:p>
            <a:pPr lvl="1">
              <a:lnSpc>
                <a:spcPct val="90000"/>
              </a:lnSpc>
            </a:pPr>
            <a:r>
              <a:rPr lang="en-US" sz="2500" dirty="0"/>
              <a:t>Review Data Quality Plan (DQP)</a:t>
            </a:r>
          </a:p>
          <a:p>
            <a:pPr lvl="1">
              <a:lnSpc>
                <a:spcPct val="90000"/>
              </a:lnSpc>
            </a:pPr>
            <a:r>
              <a:rPr lang="en-US" sz="2500" dirty="0" smtClean="0"/>
              <a:t>Review Relevant Criteria</a:t>
            </a:r>
          </a:p>
          <a:p>
            <a:pPr marL="457200" lvl="1" indent="0">
              <a:lnSpc>
                <a:spcPct val="90000"/>
              </a:lnSpc>
              <a:buNone/>
            </a:pPr>
            <a:endParaRPr lang="en-US" sz="400" dirty="0" smtClean="0"/>
          </a:p>
          <a:p>
            <a:pPr>
              <a:lnSpc>
                <a:spcPct val="90000"/>
              </a:lnSpc>
            </a:pPr>
            <a:r>
              <a:rPr lang="en-US" sz="2500" dirty="0" smtClean="0"/>
              <a:t>Review and Reconcile Data Submitted</a:t>
            </a:r>
          </a:p>
          <a:p>
            <a:pPr marL="0" indent="0">
              <a:lnSpc>
                <a:spcPct val="90000"/>
              </a:lnSpc>
              <a:buNone/>
            </a:pPr>
            <a:endParaRPr lang="en-US" sz="400" dirty="0" smtClean="0"/>
          </a:p>
          <a:p>
            <a:pPr>
              <a:lnSpc>
                <a:spcPct val="90000"/>
              </a:lnSpc>
            </a:pPr>
            <a:r>
              <a:rPr lang="en-US" sz="2500" dirty="0" smtClean="0"/>
              <a:t>Review a Statistically Valid Sample</a:t>
            </a:r>
          </a:p>
          <a:p>
            <a:pPr marL="0" indent="0">
              <a:lnSpc>
                <a:spcPct val="90000"/>
              </a:lnSpc>
              <a:buNone/>
            </a:pPr>
            <a:endParaRPr lang="en-US" sz="400" dirty="0" smtClean="0"/>
          </a:p>
          <a:p>
            <a:pPr>
              <a:lnSpc>
                <a:spcPct val="90000"/>
              </a:lnSpc>
            </a:pPr>
            <a:r>
              <a:rPr lang="en-US" sz="2500" dirty="0" smtClean="0"/>
              <a:t>Review and Assess Internal Controls</a:t>
            </a:r>
            <a:endParaRPr lang="en-US" sz="2500" dirty="0"/>
          </a:p>
          <a:p>
            <a:pPr lvl="1"/>
            <a:endParaRPr lang="en-US" sz="2600" dirty="0"/>
          </a:p>
        </p:txBody>
      </p:sp>
      <p:pic>
        <p:nvPicPr>
          <p:cNvPr id="4" name="Picture 3"/>
          <p:cNvPicPr>
            <a:picLocks noChangeAspect="1"/>
          </p:cNvPicPr>
          <p:nvPr/>
        </p:nvPicPr>
        <p:blipFill>
          <a:blip r:embed="rId2"/>
          <a:stretch>
            <a:fillRect/>
          </a:stretch>
        </p:blipFill>
        <p:spPr>
          <a:xfrm>
            <a:off x="231183"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93049412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par>
                              <p:cTn id="22" fill="hold">
                                <p:stCondLst>
                                  <p:cond delay="1000"/>
                                </p:stCondLst>
                                <p:childTnLst>
                                  <p:par>
                                    <p:cTn id="23" presetID="2" presetClass="entr" presetSubtype="2" fill="hold" nodeType="afterEffect" p14:presetBounceEnd="10000">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14:presetBounceEnd="10000">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30"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3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313" y="1827539"/>
            <a:ext cx="8915399" cy="2262781"/>
          </a:xfrm>
        </p:spPr>
        <p:txBody>
          <a:bodyPr>
            <a:normAutofit/>
          </a:bodyPr>
          <a:lstStyle/>
          <a:p>
            <a:pPr algn="ctr"/>
            <a:r>
              <a:rPr lang="en-US" sz="6000" i="1" dirty="0" smtClean="0"/>
              <a:t>Data Quality Plans</a:t>
            </a:r>
            <a:endParaRPr lang="en-US" sz="6000"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730676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Plans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A </a:t>
            </a:r>
            <a:r>
              <a:rPr lang="en-US" sz="3200" dirty="0"/>
              <a:t>N</a:t>
            </a:r>
            <a:r>
              <a:rPr lang="en-US" sz="3200" dirty="0" smtClean="0"/>
              <a:t>ew Requirement</a:t>
            </a:r>
          </a:p>
          <a:p>
            <a:pPr marL="0" indent="0">
              <a:buNone/>
            </a:pPr>
            <a:endParaRPr lang="en-US" sz="3200" dirty="0" smtClean="0"/>
          </a:p>
          <a:p>
            <a:r>
              <a:rPr lang="en-US" sz="3200" dirty="0" smtClean="0"/>
              <a:t>Key Elements</a:t>
            </a:r>
          </a:p>
          <a:p>
            <a:pPr marL="0" indent="0">
              <a:buNone/>
            </a:pPr>
            <a:endParaRPr lang="en-US" sz="3200" dirty="0" smtClean="0"/>
          </a:p>
          <a:p>
            <a:r>
              <a:rPr lang="en-US" sz="3200" dirty="0" smtClean="0"/>
              <a:t>Agency Guidance </a:t>
            </a:r>
          </a:p>
          <a:p>
            <a:pPr marL="0" indent="0">
              <a:buNone/>
            </a:pPr>
            <a:endParaRPr lang="en-US" sz="3200" dirty="0" smtClean="0"/>
          </a:p>
          <a:p>
            <a:r>
              <a:rPr lang="en-US" sz="3200" dirty="0" smtClean="0"/>
              <a:t>IG </a:t>
            </a:r>
            <a:r>
              <a:rPr lang="en-US" sz="3200" dirty="0"/>
              <a:t>Review of Agency Data Quality Plans</a:t>
            </a:r>
          </a:p>
        </p:txBody>
      </p:sp>
      <p:pic>
        <p:nvPicPr>
          <p:cNvPr id="4" name="Picture 3"/>
          <p:cNvPicPr>
            <a:picLocks noChangeAspect="1"/>
          </p:cNvPicPr>
          <p:nvPr/>
        </p:nvPicPr>
        <p:blipFill>
          <a:blip r:embed="rId3"/>
          <a:stretch>
            <a:fillRect/>
          </a:stretch>
        </p:blipFill>
        <p:spPr>
          <a:xfrm>
            <a:off x="196015"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531139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500"/>
                                        <p:tgtEl>
                                          <p:spTgt spid="3">
                                            <p:txEl>
                                              <p:pRg st="0" end="0"/>
                                            </p:txEl>
                                          </p:spTgt>
                                        </p:tgtEl>
                                      </p:cBhvr>
                                    </p:animEffect>
                                    <p:anim calcmode="lin" valueType="num">
                                      <p:cBhvr>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500"/>
                                        <p:tgtEl>
                                          <p:spTgt spid="3">
                                            <p:txEl>
                                              <p:pRg st="2" end="2"/>
                                            </p:txEl>
                                          </p:spTgt>
                                        </p:tgtEl>
                                      </p:cBhvr>
                                    </p:animEffect>
                                    <p:anim calcmode="lin" valueType="num">
                                      <p:cBhvr>
                                        <p:cTn id="1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5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500"/>
                                        <p:tgtEl>
                                          <p:spTgt spid="3">
                                            <p:txEl>
                                              <p:pRg st="4" end="4"/>
                                            </p:txEl>
                                          </p:spTgt>
                                        </p:tgtEl>
                                      </p:cBhvr>
                                    </p:animEffect>
                                    <p:anim calcmode="lin" valueType="num">
                                      <p:cBhvr>
                                        <p:cTn id="22"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500"/>
                                        <p:tgtEl>
                                          <p:spTgt spid="3">
                                            <p:txEl>
                                              <p:pRg st="6" end="6"/>
                                            </p:txEl>
                                          </p:spTgt>
                                        </p:tgtEl>
                                      </p:cBhvr>
                                    </p:animEffect>
                                    <p:anim calcmode="lin" valueType="num">
                                      <p:cBhvr>
                                        <p:cTn id="27"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Plans – A New Requirement</a:t>
            </a:r>
            <a:endParaRPr lang="en-US" dirty="0"/>
          </a:p>
        </p:txBody>
      </p:sp>
      <p:sp>
        <p:nvSpPr>
          <p:cNvPr id="3" name="Content Placeholder 2"/>
          <p:cNvSpPr>
            <a:spLocks noGrp="1"/>
          </p:cNvSpPr>
          <p:nvPr>
            <p:ph idx="1"/>
          </p:nvPr>
        </p:nvSpPr>
        <p:spPr>
          <a:xfrm>
            <a:off x="2589212" y="1905000"/>
            <a:ext cx="8915400" cy="4953000"/>
          </a:xfrm>
        </p:spPr>
        <p:txBody>
          <a:bodyPr>
            <a:normAutofit lnSpcReduction="10000"/>
          </a:bodyPr>
          <a:lstStyle/>
          <a:p>
            <a:r>
              <a:rPr lang="en-US" sz="2800" dirty="0" smtClean="0"/>
              <a:t>On June 6, 2018 OMB issued M-18-16 which is an update to the requirements of A-123 </a:t>
            </a:r>
            <a:endParaRPr lang="en-US" sz="2800" dirty="0"/>
          </a:p>
          <a:p>
            <a:pPr lvl="1">
              <a:spcBef>
                <a:spcPts val="1800"/>
              </a:spcBef>
            </a:pPr>
            <a:r>
              <a:rPr lang="en-US" sz="2400" dirty="0" smtClean="0"/>
              <a:t>Agencies must </a:t>
            </a:r>
            <a:r>
              <a:rPr lang="en-US" sz="2400" dirty="0"/>
              <a:t>develop a Data Quality Plan </a:t>
            </a:r>
            <a:r>
              <a:rPr lang="en-US" sz="2400" dirty="0" smtClean="0"/>
              <a:t>(DQP) to </a:t>
            </a:r>
            <a:r>
              <a:rPr lang="en-US" sz="2400" dirty="0"/>
              <a:t>achieve the objectives </a:t>
            </a:r>
            <a:r>
              <a:rPr lang="en-US" sz="2400" dirty="0" smtClean="0"/>
              <a:t>of the DATA Act. </a:t>
            </a:r>
            <a:endParaRPr lang="en-US" sz="2400" dirty="0"/>
          </a:p>
          <a:p>
            <a:pPr lvl="1"/>
            <a:r>
              <a:rPr lang="en-US" sz="2400" dirty="0" smtClean="0"/>
              <a:t>DQP must </a:t>
            </a:r>
            <a:r>
              <a:rPr lang="en-US" sz="2400" dirty="0"/>
              <a:t>be reviewed and assessed </a:t>
            </a:r>
            <a:r>
              <a:rPr lang="en-US" sz="2400" dirty="0" smtClean="0"/>
              <a:t>annually </a:t>
            </a:r>
            <a:r>
              <a:rPr lang="en-US" sz="2400" dirty="0"/>
              <a:t>for three years or until the agency determines that sufficient controls are in place to achieve the reporting objective. </a:t>
            </a:r>
            <a:endParaRPr lang="en-US" sz="2400" dirty="0" smtClean="0"/>
          </a:p>
          <a:p>
            <a:pPr lvl="1"/>
            <a:r>
              <a:rPr lang="en-US" sz="2400" dirty="0" smtClean="0"/>
              <a:t>Quarterly certifications of data submitted by Agency Senior Accountable Officials (SAO) should be based on the consideration of the DQP and the internal controls documented in their plan.</a:t>
            </a:r>
          </a:p>
          <a:p>
            <a:pPr lvl="1"/>
            <a:endParaRPr lang="en-US" sz="2400" dirty="0"/>
          </a:p>
        </p:txBody>
      </p:sp>
      <p:pic>
        <p:nvPicPr>
          <p:cNvPr id="4" name="Picture 3"/>
          <p:cNvPicPr>
            <a:picLocks noChangeAspect="1"/>
          </p:cNvPicPr>
          <p:nvPr/>
        </p:nvPicPr>
        <p:blipFill>
          <a:blip r:embed="rId3"/>
          <a:stretch>
            <a:fillRect/>
          </a:stretch>
        </p:blipFill>
        <p:spPr>
          <a:xfrm>
            <a:off x="222391"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084290067"/>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14:bounceEnd="10000">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10000">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638" y="624110"/>
            <a:ext cx="8911687" cy="1280890"/>
          </a:xfrm>
        </p:spPr>
        <p:txBody>
          <a:bodyPr/>
          <a:lstStyle/>
          <a:p>
            <a:r>
              <a:rPr lang="en-US" dirty="0"/>
              <a:t>Data Quality </a:t>
            </a:r>
            <a:r>
              <a:rPr lang="en-US" dirty="0" smtClean="0"/>
              <a:t>Plan </a:t>
            </a:r>
            <a:r>
              <a:rPr lang="en-US" dirty="0"/>
              <a:t>– A New Requirement</a:t>
            </a:r>
          </a:p>
        </p:txBody>
      </p:sp>
      <p:sp>
        <p:nvSpPr>
          <p:cNvPr id="3" name="Content Placeholder 2"/>
          <p:cNvSpPr>
            <a:spLocks noGrp="1"/>
          </p:cNvSpPr>
          <p:nvPr>
            <p:ph idx="1"/>
          </p:nvPr>
        </p:nvSpPr>
        <p:spPr>
          <a:xfrm>
            <a:off x="2592925" y="1996440"/>
            <a:ext cx="8915400" cy="4587240"/>
          </a:xfrm>
        </p:spPr>
        <p:txBody>
          <a:bodyPr>
            <a:normAutofit fontScale="92500" lnSpcReduction="20000"/>
          </a:bodyPr>
          <a:lstStyle/>
          <a:p>
            <a:pPr marL="0" indent="0">
              <a:lnSpc>
                <a:spcPct val="150000"/>
              </a:lnSpc>
              <a:buNone/>
            </a:pPr>
            <a:r>
              <a:rPr lang="en-US" sz="2600" i="1" dirty="0" smtClean="0"/>
              <a:t>“Consideration </a:t>
            </a:r>
            <a:r>
              <a:rPr lang="en-US" sz="2600" i="1" dirty="0"/>
              <a:t>of </a:t>
            </a:r>
            <a:r>
              <a:rPr lang="en-US" sz="2600" i="1" dirty="0" smtClean="0"/>
              <a:t>this plan must </a:t>
            </a:r>
            <a:r>
              <a:rPr lang="en-US" sz="2600" i="1" dirty="0"/>
              <a:t>be included in agencies’ existing annual assurance statement over </a:t>
            </a:r>
            <a:r>
              <a:rPr lang="en-US" sz="2600" i="1" dirty="0" smtClean="0"/>
              <a:t>internal control over reporting (ICOR) </a:t>
            </a:r>
            <a:r>
              <a:rPr lang="en-US" sz="2600" i="1" dirty="0"/>
              <a:t>beginning in fiscal year 2019 and continuing through the statement covering fiscal year 2021 at a minimum, or until agencies determine that they can provide reasonable assurances over the data quality controls that support achievement of the reporting objective in accordance with the DATA Act</a:t>
            </a:r>
            <a:r>
              <a:rPr lang="en-US" sz="2400" dirty="0" smtClean="0"/>
              <a:t>.”</a:t>
            </a:r>
          </a:p>
          <a:p>
            <a:pPr marL="0" indent="0">
              <a:lnSpc>
                <a:spcPct val="150000"/>
              </a:lnSpc>
              <a:buNone/>
            </a:pPr>
            <a:r>
              <a:rPr lang="en-US" sz="1900" b="1" i="1" dirty="0" smtClean="0"/>
              <a:t>-OMB M-18-16 (Appendix A to OMB Circular No. A-123)</a:t>
            </a:r>
            <a:endParaRPr lang="en-US" sz="1900" b="1" i="1" dirty="0"/>
          </a:p>
          <a:p>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222391" y="75422"/>
            <a:ext cx="2603218" cy="548688"/>
          </a:xfrm>
          <a:prstGeom prst="rect">
            <a:avLst/>
          </a:prstGeom>
        </p:spPr>
      </p:pic>
    </p:spTree>
    <p:extLst>
      <p:ext uri="{BB962C8B-B14F-4D97-AF65-F5344CB8AC3E}">
        <p14:creationId xmlns:p14="http://schemas.microsoft.com/office/powerpoint/2010/main" val="3720329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114" y="413095"/>
            <a:ext cx="8911687" cy="1280890"/>
          </a:xfrm>
        </p:spPr>
        <p:txBody>
          <a:bodyPr/>
          <a:lstStyle/>
          <a:p>
            <a:r>
              <a:rPr lang="en-US" dirty="0" smtClean="0"/>
              <a:t>Data </a:t>
            </a:r>
            <a:r>
              <a:rPr lang="en-US" dirty="0"/>
              <a:t>Quality </a:t>
            </a:r>
            <a:r>
              <a:rPr lang="en-US" dirty="0" smtClean="0"/>
              <a:t>Plans </a:t>
            </a:r>
            <a:r>
              <a:rPr lang="en-US" dirty="0"/>
              <a:t>- Key </a:t>
            </a:r>
            <a:r>
              <a:rPr lang="en-US" dirty="0" smtClean="0"/>
              <a:t>Elements</a:t>
            </a:r>
            <a:endParaRPr lang="en-US" dirty="0"/>
          </a:p>
        </p:txBody>
      </p:sp>
      <p:sp>
        <p:nvSpPr>
          <p:cNvPr id="3" name="Content Placeholder 2"/>
          <p:cNvSpPr>
            <a:spLocks noGrp="1"/>
          </p:cNvSpPr>
          <p:nvPr>
            <p:ph idx="1"/>
          </p:nvPr>
        </p:nvSpPr>
        <p:spPr>
          <a:xfrm>
            <a:off x="2592925" y="1482969"/>
            <a:ext cx="9156876" cy="5111262"/>
          </a:xfrm>
        </p:spPr>
        <p:txBody>
          <a:bodyPr>
            <a:normAutofit/>
          </a:bodyPr>
          <a:lstStyle/>
          <a:p>
            <a:pPr marL="0" indent="0" algn="ctr">
              <a:buNone/>
            </a:pPr>
            <a:r>
              <a:rPr lang="en-US" sz="2400" b="1" smtClean="0"/>
              <a:t>DQPs Should </a:t>
            </a:r>
            <a:r>
              <a:rPr lang="en-US" sz="2400" b="1" dirty="0" smtClean="0"/>
              <a:t>Include Significant Milestones </a:t>
            </a:r>
            <a:r>
              <a:rPr lang="en-US" sz="2400" b="1" dirty="0"/>
              <a:t>and </a:t>
            </a:r>
            <a:r>
              <a:rPr lang="en-US" sz="2400" b="1" dirty="0" smtClean="0"/>
              <a:t>Decisions</a:t>
            </a:r>
            <a:r>
              <a:rPr lang="en-US" sz="2400" i="1" dirty="0" smtClean="0"/>
              <a:t> </a:t>
            </a:r>
            <a:r>
              <a:rPr lang="en-US" sz="2400" b="1" dirty="0" smtClean="0"/>
              <a:t>About:</a:t>
            </a:r>
          </a:p>
          <a:p>
            <a:pPr>
              <a:spcBef>
                <a:spcPts val="2400"/>
              </a:spcBef>
            </a:pPr>
            <a:r>
              <a:rPr lang="en-US" sz="2400" dirty="0" smtClean="0"/>
              <a:t>Organizational </a:t>
            </a:r>
            <a:r>
              <a:rPr lang="en-US" sz="2400" dirty="0"/>
              <a:t>structure and key processes providing internal controls for spending </a:t>
            </a:r>
            <a:r>
              <a:rPr lang="en-US" sz="2400" dirty="0" smtClean="0"/>
              <a:t>reporting.</a:t>
            </a:r>
          </a:p>
          <a:p>
            <a:pPr>
              <a:spcBef>
                <a:spcPts val="1800"/>
              </a:spcBef>
            </a:pPr>
            <a:r>
              <a:rPr lang="en-US" sz="2400" dirty="0" smtClean="0"/>
              <a:t>Management’s </a:t>
            </a:r>
            <a:r>
              <a:rPr lang="en-US" sz="2400" dirty="0"/>
              <a:t>responsibility to supply quality data to meet the reporting objectives for the DATA Act in accordance with OMB Circular No. A-123. </a:t>
            </a:r>
            <a:endParaRPr lang="en-US" sz="2400" dirty="0" smtClean="0"/>
          </a:p>
          <a:p>
            <a:pPr>
              <a:spcBef>
                <a:spcPts val="1800"/>
              </a:spcBef>
            </a:pPr>
            <a:r>
              <a:rPr lang="en-US" sz="2400" dirty="0" smtClean="0"/>
              <a:t>Testing </a:t>
            </a:r>
            <a:r>
              <a:rPr lang="en-US" sz="2400" dirty="0"/>
              <a:t>plan and identification of high-risk reported data, including specific data the agency determines to be high-risk that are explicitly referenced by the DATA </a:t>
            </a:r>
            <a:r>
              <a:rPr lang="en-US" sz="2400" dirty="0" smtClean="0"/>
              <a:t>Act.</a:t>
            </a:r>
          </a:p>
          <a:p>
            <a:pPr>
              <a:spcBef>
                <a:spcPts val="1800"/>
              </a:spcBef>
            </a:pPr>
            <a:r>
              <a:rPr lang="en-US" sz="2400" dirty="0" smtClean="0"/>
              <a:t>Actions </a:t>
            </a:r>
            <a:r>
              <a:rPr lang="en-US" sz="2400" dirty="0"/>
              <a:t>taken to manage identified risks. </a:t>
            </a:r>
          </a:p>
          <a:p>
            <a:endParaRPr lang="en-US" dirty="0"/>
          </a:p>
        </p:txBody>
      </p:sp>
      <p:pic>
        <p:nvPicPr>
          <p:cNvPr id="4" name="Picture 3"/>
          <p:cNvPicPr>
            <a:picLocks noChangeAspect="1"/>
          </p:cNvPicPr>
          <p:nvPr/>
        </p:nvPicPr>
        <p:blipFill>
          <a:blip r:embed="rId2"/>
          <a:stretch>
            <a:fillRect/>
          </a:stretch>
        </p:blipFill>
        <p:spPr>
          <a:xfrm>
            <a:off x="231183"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4311804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937" y="349766"/>
            <a:ext cx="8911687" cy="1280890"/>
          </a:xfrm>
        </p:spPr>
        <p:txBody>
          <a:bodyPr/>
          <a:lstStyle/>
          <a:p>
            <a:r>
              <a:rPr lang="en-US" dirty="0" smtClean="0"/>
              <a:t>Data Quality Plan Guidance</a:t>
            </a:r>
            <a:br>
              <a:rPr lang="en-US" dirty="0" smtClean="0"/>
            </a:br>
            <a:endParaRPr lang="en-US" dirty="0"/>
          </a:p>
        </p:txBody>
      </p:sp>
      <p:sp>
        <p:nvSpPr>
          <p:cNvPr id="3" name="Content Placeholder 2"/>
          <p:cNvSpPr>
            <a:spLocks noGrp="1"/>
          </p:cNvSpPr>
          <p:nvPr>
            <p:ph idx="1"/>
          </p:nvPr>
        </p:nvSpPr>
        <p:spPr>
          <a:xfrm>
            <a:off x="2592925" y="1575538"/>
            <a:ext cx="8915400" cy="4879731"/>
          </a:xfrm>
        </p:spPr>
        <p:txBody>
          <a:bodyPr>
            <a:normAutofit lnSpcReduction="10000"/>
          </a:bodyPr>
          <a:lstStyle/>
          <a:p>
            <a:pPr marL="0" indent="0">
              <a:buNone/>
            </a:pPr>
            <a:r>
              <a:rPr lang="en-US" sz="2400" b="1" dirty="0" smtClean="0"/>
              <a:t>			Data </a:t>
            </a:r>
            <a:r>
              <a:rPr lang="en-US" sz="2400" b="1" dirty="0"/>
              <a:t>Quality </a:t>
            </a:r>
            <a:r>
              <a:rPr lang="en-US" sz="2400" b="1" dirty="0" smtClean="0"/>
              <a:t>Playbook</a:t>
            </a:r>
          </a:p>
          <a:p>
            <a:pPr>
              <a:spcBef>
                <a:spcPts val="2400"/>
              </a:spcBef>
            </a:pPr>
            <a:r>
              <a:rPr lang="en-US" sz="2300" dirty="0" smtClean="0"/>
              <a:t>Issued November 30, 2018 by the Chief Financial Officers’ Council </a:t>
            </a:r>
          </a:p>
          <a:p>
            <a:pPr>
              <a:spcBef>
                <a:spcPts val="1800"/>
              </a:spcBef>
            </a:pPr>
            <a:r>
              <a:rPr lang="en-US" sz="2300" dirty="0" smtClean="0"/>
              <a:t>Is a </a:t>
            </a:r>
            <a:r>
              <a:rPr lang="en-US" sz="2300" dirty="0"/>
              <a:t>collection of examples and use-cases agencies have proposed based </a:t>
            </a:r>
            <a:r>
              <a:rPr lang="en-US" sz="2300" dirty="0" smtClean="0"/>
              <a:t>on agency-specific </a:t>
            </a:r>
            <a:r>
              <a:rPr lang="en-US" sz="2300" dirty="0"/>
              <a:t>risk assessments at a given time</a:t>
            </a:r>
            <a:r>
              <a:rPr lang="en-US" sz="2300" dirty="0" smtClean="0"/>
              <a:t>.</a:t>
            </a:r>
            <a:endParaRPr lang="en-US" sz="2300" dirty="0"/>
          </a:p>
          <a:p>
            <a:pPr>
              <a:spcBef>
                <a:spcPts val="1800"/>
              </a:spcBef>
            </a:pPr>
            <a:r>
              <a:rPr lang="en-US" sz="2300" dirty="0" smtClean="0"/>
              <a:t>Is designed </a:t>
            </a:r>
            <a:r>
              <a:rPr lang="en-US" sz="2300" dirty="0"/>
              <a:t>to provide practical information and helpful scenarios for agencies</a:t>
            </a:r>
            <a:r>
              <a:rPr lang="en-US" sz="2300" dirty="0" smtClean="0"/>
              <a:t>.</a:t>
            </a:r>
          </a:p>
          <a:p>
            <a:pPr>
              <a:spcBef>
                <a:spcPts val="1800"/>
              </a:spcBef>
            </a:pPr>
            <a:r>
              <a:rPr lang="en-US" sz="2300" dirty="0" smtClean="0"/>
              <a:t>Is </a:t>
            </a:r>
            <a:r>
              <a:rPr lang="en-US" sz="2300" b="1" u="sng" dirty="0" smtClean="0"/>
              <a:t>NOT</a:t>
            </a:r>
            <a:r>
              <a:rPr lang="en-US" sz="2300" dirty="0" smtClean="0"/>
              <a:t> all inclusive</a:t>
            </a:r>
            <a:r>
              <a:rPr lang="en-US" sz="2300" dirty="0"/>
              <a:t> </a:t>
            </a:r>
            <a:r>
              <a:rPr lang="en-US" sz="2300" dirty="0" smtClean="0"/>
              <a:t>(does </a:t>
            </a:r>
            <a:r>
              <a:rPr lang="en-US" sz="2300" dirty="0"/>
              <a:t>not address </a:t>
            </a:r>
            <a:r>
              <a:rPr lang="en-US" sz="2300" dirty="0" smtClean="0"/>
              <a:t>all potential </a:t>
            </a:r>
            <a:r>
              <a:rPr lang="en-US" sz="2300" dirty="0"/>
              <a:t>situations an agency may face with respect to DATA Act </a:t>
            </a:r>
            <a:r>
              <a:rPr lang="en-US" sz="2300" dirty="0" smtClean="0"/>
              <a:t>implementation)</a:t>
            </a:r>
            <a:endParaRPr lang="en-US" sz="2300" dirty="0"/>
          </a:p>
        </p:txBody>
      </p:sp>
      <p:pic>
        <p:nvPicPr>
          <p:cNvPr id="4" name="Picture 3"/>
          <p:cNvPicPr>
            <a:picLocks noChangeAspect="1"/>
          </p:cNvPicPr>
          <p:nvPr/>
        </p:nvPicPr>
        <p:blipFill>
          <a:blip r:embed="rId2"/>
          <a:stretch>
            <a:fillRect/>
          </a:stretch>
        </p:blipFill>
        <p:spPr>
          <a:xfrm>
            <a:off x="196014"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081201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194" y="395510"/>
            <a:ext cx="8911687" cy="1280890"/>
          </a:xfrm>
        </p:spPr>
        <p:txBody>
          <a:bodyPr/>
          <a:lstStyle/>
          <a:p>
            <a:r>
              <a:rPr lang="en-US" dirty="0" smtClean="0"/>
              <a:t>IG Review of Agency Data Quality Plans</a:t>
            </a:r>
            <a:endParaRPr lang="en-US" dirty="0"/>
          </a:p>
        </p:txBody>
      </p:sp>
      <p:sp>
        <p:nvSpPr>
          <p:cNvPr id="3" name="Content Placeholder 2"/>
          <p:cNvSpPr>
            <a:spLocks noGrp="1"/>
          </p:cNvSpPr>
          <p:nvPr>
            <p:ph idx="1"/>
          </p:nvPr>
        </p:nvSpPr>
        <p:spPr>
          <a:xfrm>
            <a:off x="2592925" y="1702047"/>
            <a:ext cx="8915400" cy="4685371"/>
          </a:xfrm>
        </p:spPr>
        <p:txBody>
          <a:bodyPr>
            <a:normAutofit lnSpcReduction="10000"/>
          </a:bodyPr>
          <a:lstStyle/>
          <a:p>
            <a:pPr marL="0" indent="0">
              <a:buNone/>
            </a:pPr>
            <a:r>
              <a:rPr lang="en-US" sz="2600" b="1" dirty="0" smtClean="0"/>
              <a:t>				Audit Teams Should</a:t>
            </a:r>
            <a:r>
              <a:rPr lang="en-US" sz="2600" b="1" i="1" dirty="0" smtClean="0"/>
              <a:t>:</a:t>
            </a:r>
          </a:p>
          <a:p>
            <a:pPr lvl="0">
              <a:spcBef>
                <a:spcPts val="2400"/>
              </a:spcBef>
            </a:pPr>
            <a:r>
              <a:rPr lang="en-US" sz="2200" dirty="0" smtClean="0"/>
              <a:t>Review short-term </a:t>
            </a:r>
            <a:r>
              <a:rPr lang="en-US" sz="2200" dirty="0"/>
              <a:t>and long-term implementation plans related to the development of the agency’s DQP.</a:t>
            </a:r>
          </a:p>
          <a:p>
            <a:pPr lvl="0">
              <a:spcBef>
                <a:spcPts val="1800"/>
              </a:spcBef>
            </a:pPr>
            <a:r>
              <a:rPr lang="en-US" sz="2200" dirty="0"/>
              <a:t>Determine whether the agency has developed a timeline/milestone for developing the DQP.</a:t>
            </a:r>
          </a:p>
          <a:p>
            <a:pPr lvl="0">
              <a:spcBef>
                <a:spcPts val="1800"/>
              </a:spcBef>
            </a:pPr>
            <a:r>
              <a:rPr lang="en-US" sz="2200" dirty="0"/>
              <a:t>Evaluate whether the roles and responsibilities for developing the plan are clearly defined (organizational structure).</a:t>
            </a:r>
          </a:p>
          <a:p>
            <a:pPr lvl="0">
              <a:spcBef>
                <a:spcPts val="1800"/>
              </a:spcBef>
            </a:pPr>
            <a:r>
              <a:rPr lang="en-US" sz="2200" dirty="0"/>
              <a:t>Determine whether the DQP was considered during the FY 2019 quarterly SAO certifications</a:t>
            </a:r>
            <a:r>
              <a:rPr lang="en-US" sz="2200" dirty="0" smtClean="0"/>
              <a:t>. </a:t>
            </a:r>
            <a:endParaRPr lang="en-US" sz="2200" dirty="0">
              <a:solidFill>
                <a:srgbClr val="FF0000"/>
              </a:solidFill>
            </a:endParaRPr>
          </a:p>
          <a:p>
            <a:pPr>
              <a:spcBef>
                <a:spcPts val="1800"/>
              </a:spcBef>
            </a:pPr>
            <a:r>
              <a:rPr lang="en-US" sz="2200" dirty="0"/>
              <a:t>Review documentation of discussions or consideration of the DQP during this certification process</a:t>
            </a:r>
            <a:r>
              <a:rPr lang="en-US" dirty="0" smtClean="0"/>
              <a:t>.</a:t>
            </a:r>
            <a:endParaRPr lang="en-US" dirty="0">
              <a:solidFill>
                <a:srgbClr val="FF0000"/>
              </a:solidFill>
            </a:endParaRPr>
          </a:p>
          <a:p>
            <a:pPr lvl="0"/>
            <a:endParaRPr lang="en-US" dirty="0"/>
          </a:p>
          <a:p>
            <a:endParaRPr lang="en-US"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420425497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14:bounceEnd="10000">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10000">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14:presetBounceEnd="10000">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14:presetBounceEnd="10000">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40"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4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446856" y="2593730"/>
            <a:ext cx="8915400" cy="2505808"/>
          </a:xfrm>
        </p:spPr>
        <p:txBody>
          <a:bodyPr/>
          <a:lstStyle/>
          <a:p>
            <a:pPr marL="0" indent="0">
              <a:buNone/>
            </a:pPr>
            <a:r>
              <a:rPr lang="en-US" sz="3600" b="1" dirty="0" smtClean="0"/>
              <a:t>DATA Act Mailbox - </a:t>
            </a:r>
            <a:r>
              <a:rPr lang="en-US" sz="3600" dirty="0" smtClean="0">
                <a:hlinkClick r:id="rId2" action="ppaction://hlinksldjump"/>
              </a:rPr>
              <a:t>DataAct@oig.treas.gov </a:t>
            </a:r>
            <a:endParaRPr lang="en-US" sz="3600" dirty="0"/>
          </a:p>
          <a:p>
            <a:pPr marL="0" indent="0">
              <a:buNone/>
            </a:pPr>
            <a:endParaRPr lang="en-US" sz="2400" dirty="0" smtClean="0"/>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6"/>
          <p:cNvPicPr>
            <a:picLocks noChangeAspect="1"/>
          </p:cNvPicPr>
          <p:nvPr/>
        </p:nvPicPr>
        <p:blipFill>
          <a:blip r:embed="rId3"/>
          <a:stretch>
            <a:fillRect/>
          </a:stretch>
        </p:blipFill>
        <p:spPr>
          <a:xfrm>
            <a:off x="239976" y="121166"/>
            <a:ext cx="2603218" cy="548688"/>
          </a:xfrm>
          <a:prstGeom prst="rect">
            <a:avLst/>
          </a:prstGeom>
        </p:spPr>
      </p:pic>
    </p:spTree>
    <p:extLst>
      <p:ext uri="{BB962C8B-B14F-4D97-AF65-F5344CB8AC3E}">
        <p14:creationId xmlns:p14="http://schemas.microsoft.com/office/powerpoint/2010/main" val="25840540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00" y="329899"/>
            <a:ext cx="8911687" cy="1280890"/>
          </a:xfrm>
        </p:spPr>
        <p:txBody>
          <a:bodyPr/>
          <a:lstStyle/>
          <a:p>
            <a:r>
              <a:rPr lang="en-US" dirty="0" smtClean="0"/>
              <a:t>IG Review </a:t>
            </a:r>
            <a:r>
              <a:rPr lang="en-US" dirty="0"/>
              <a:t>of </a:t>
            </a:r>
            <a:r>
              <a:rPr lang="en-US" dirty="0" smtClean="0"/>
              <a:t>Agency Data </a:t>
            </a:r>
            <a:r>
              <a:rPr lang="en-US" dirty="0"/>
              <a:t>Quality </a:t>
            </a:r>
            <a:r>
              <a:rPr lang="en-US" dirty="0" smtClean="0"/>
              <a:t>Plans</a:t>
            </a:r>
            <a:endParaRPr lang="en-US" dirty="0"/>
          </a:p>
        </p:txBody>
      </p:sp>
      <p:sp>
        <p:nvSpPr>
          <p:cNvPr id="3" name="Content Placeholder 2"/>
          <p:cNvSpPr>
            <a:spLocks noGrp="1"/>
          </p:cNvSpPr>
          <p:nvPr>
            <p:ph idx="1"/>
          </p:nvPr>
        </p:nvSpPr>
        <p:spPr>
          <a:xfrm>
            <a:off x="2592925" y="1800497"/>
            <a:ext cx="8915400" cy="4384766"/>
          </a:xfrm>
          <a:noFill/>
        </p:spPr>
        <p:txBody>
          <a:bodyPr>
            <a:normAutofit/>
          </a:bodyPr>
          <a:lstStyle/>
          <a:p>
            <a:pPr marL="0" lvl="0" indent="0">
              <a:lnSpc>
                <a:spcPct val="90000"/>
              </a:lnSpc>
              <a:buNone/>
            </a:pPr>
            <a:r>
              <a:rPr lang="en-US" sz="2400" b="1" dirty="0" smtClean="0"/>
              <a:t>				</a:t>
            </a:r>
            <a:r>
              <a:rPr lang="en-US" sz="2600" b="1" dirty="0" smtClean="0"/>
              <a:t>Audit </a:t>
            </a:r>
            <a:r>
              <a:rPr lang="en-US" sz="2600" b="1" dirty="0"/>
              <a:t>Teams </a:t>
            </a:r>
            <a:r>
              <a:rPr lang="en-US" sz="2600" b="1" dirty="0" smtClean="0"/>
              <a:t>Should (cont’d): </a:t>
            </a:r>
          </a:p>
          <a:p>
            <a:pPr marL="0" lvl="0" indent="0">
              <a:lnSpc>
                <a:spcPct val="90000"/>
              </a:lnSpc>
              <a:buNone/>
            </a:pPr>
            <a:endParaRPr lang="en-US" sz="1000" b="1" dirty="0"/>
          </a:p>
          <a:p>
            <a:pPr lvl="0"/>
            <a:r>
              <a:rPr lang="en-US" sz="2200" dirty="0" smtClean="0"/>
              <a:t>Determine whether the DQP documents the agency’s process for identifying and assessing risks related to spending data.</a:t>
            </a:r>
          </a:p>
          <a:p>
            <a:pPr marL="0" lvl="0" indent="0">
              <a:buNone/>
            </a:pPr>
            <a:endParaRPr lang="en-US" sz="400" dirty="0" smtClean="0"/>
          </a:p>
          <a:p>
            <a:pPr lvl="0"/>
            <a:r>
              <a:rPr lang="en-US" sz="2200" dirty="0" smtClean="0"/>
              <a:t>Determine whether the DQP documents a testing plan and identification of high-risk reported data.</a:t>
            </a:r>
          </a:p>
          <a:p>
            <a:pPr marL="0" lvl="0" indent="0">
              <a:buNone/>
            </a:pPr>
            <a:endParaRPr lang="en-US" sz="400" dirty="0" smtClean="0"/>
          </a:p>
          <a:p>
            <a:pPr lvl="0"/>
            <a:r>
              <a:rPr lang="en-US" sz="2200" dirty="0" smtClean="0"/>
              <a:t>Determine </a:t>
            </a:r>
            <a:r>
              <a:rPr lang="en-US" sz="2200" dirty="0"/>
              <a:t>whether the DQP identifies risk </a:t>
            </a:r>
            <a:r>
              <a:rPr lang="en-US" sz="2200" dirty="0" smtClean="0"/>
              <a:t>of misreported data, the impact of the risk, </a:t>
            </a:r>
            <a:r>
              <a:rPr lang="en-US" sz="2200" dirty="0"/>
              <a:t>and how and when those risks identified will be addressed</a:t>
            </a:r>
            <a:r>
              <a:rPr lang="en-US" sz="2200" dirty="0" smtClean="0"/>
              <a:t>.</a:t>
            </a:r>
          </a:p>
          <a:p>
            <a:pPr lvl="0"/>
            <a:endParaRPr lang="en-US" sz="22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239976" y="121166"/>
            <a:ext cx="2603218" cy="548688"/>
          </a:xfrm>
          <a:prstGeom prst="rect">
            <a:avLst/>
          </a:prstGeom>
        </p:spPr>
      </p:pic>
    </p:spTree>
    <p:extLst>
      <p:ext uri="{BB962C8B-B14F-4D97-AF65-F5344CB8AC3E}">
        <p14:creationId xmlns:p14="http://schemas.microsoft.com/office/powerpoint/2010/main" val="704456706"/>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22"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10000">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28"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2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7113" y="1689100"/>
            <a:ext cx="8915399" cy="2262781"/>
          </a:xfrm>
        </p:spPr>
        <p:txBody>
          <a:bodyPr>
            <a:normAutofit/>
          </a:bodyPr>
          <a:lstStyle/>
          <a:p>
            <a:pPr algn="ctr"/>
            <a:r>
              <a:rPr lang="en-US" sz="6000" i="1" dirty="0" smtClean="0"/>
              <a:t>Internal Controls</a:t>
            </a:r>
            <a:endParaRPr lang="en-US" sz="6000"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284870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233" y="570452"/>
            <a:ext cx="8911687" cy="736339"/>
          </a:xfrm>
        </p:spPr>
        <p:txBody>
          <a:bodyPr/>
          <a:lstStyle/>
          <a:p>
            <a:r>
              <a:rPr lang="en-US" dirty="0"/>
              <a:t>§ 300 – Assessment of Internal Controls</a:t>
            </a:r>
          </a:p>
        </p:txBody>
      </p:sp>
      <p:sp>
        <p:nvSpPr>
          <p:cNvPr id="3" name="Content Placeholder 2"/>
          <p:cNvSpPr>
            <a:spLocks noGrp="1"/>
          </p:cNvSpPr>
          <p:nvPr>
            <p:ph idx="1"/>
          </p:nvPr>
        </p:nvSpPr>
        <p:spPr>
          <a:xfrm>
            <a:off x="2592925" y="1989474"/>
            <a:ext cx="8915400" cy="4925122"/>
          </a:xfrm>
        </p:spPr>
        <p:txBody>
          <a:bodyPr>
            <a:normAutofit/>
          </a:bodyPr>
          <a:lstStyle/>
          <a:p>
            <a:r>
              <a:rPr lang="en-US" sz="2800" dirty="0" smtClean="0"/>
              <a:t>Data Submission and Source Systems</a:t>
            </a:r>
          </a:p>
          <a:p>
            <a:endParaRPr lang="en-US" sz="2800" dirty="0" smtClean="0"/>
          </a:p>
          <a:p>
            <a:r>
              <a:rPr lang="en-US" sz="2800" dirty="0" smtClean="0"/>
              <a:t>Spending Data</a:t>
            </a:r>
          </a:p>
          <a:p>
            <a:pPr marL="0" indent="0">
              <a:buNone/>
            </a:pPr>
            <a:endParaRPr lang="en-US" sz="2800" dirty="0" smtClean="0"/>
          </a:p>
          <a:p>
            <a:r>
              <a:rPr lang="en-US" sz="2800" dirty="0" smtClean="0"/>
              <a:t>Certification of Quarterly submissions</a:t>
            </a:r>
          </a:p>
          <a:p>
            <a:endParaRPr lang="en-US" sz="2800" dirty="0" smtClean="0"/>
          </a:p>
          <a:p>
            <a:r>
              <a:rPr lang="en-US" sz="2800" dirty="0" smtClean="0"/>
              <a:t>Other Controls</a:t>
            </a:r>
            <a:endParaRPr lang="en-US" sz="2800" dirty="0"/>
          </a:p>
        </p:txBody>
      </p:sp>
      <p:pic>
        <p:nvPicPr>
          <p:cNvPr id="4" name="Picture 3"/>
          <p:cNvPicPr>
            <a:picLocks noChangeAspect="1"/>
          </p:cNvPicPr>
          <p:nvPr/>
        </p:nvPicPr>
        <p:blipFill>
          <a:blip r:embed="rId3"/>
          <a:stretch>
            <a:fillRect/>
          </a:stretch>
        </p:blipFill>
        <p:spPr>
          <a:xfrm>
            <a:off x="196015"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8281396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500"/>
                                        <p:tgtEl>
                                          <p:spTgt spid="3">
                                            <p:txEl>
                                              <p:pRg st="0" end="0"/>
                                            </p:txEl>
                                          </p:spTgt>
                                        </p:tgtEl>
                                      </p:cBhvr>
                                    </p:animEffect>
                                    <p:anim calcmode="lin" valueType="num">
                                      <p:cBhvr>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500"/>
                                        <p:tgtEl>
                                          <p:spTgt spid="3">
                                            <p:txEl>
                                              <p:pRg st="2" end="2"/>
                                            </p:txEl>
                                          </p:spTgt>
                                        </p:tgtEl>
                                      </p:cBhvr>
                                    </p:animEffect>
                                    <p:anim calcmode="lin" valueType="num">
                                      <p:cBhvr>
                                        <p:cTn id="1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5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500"/>
                                        <p:tgtEl>
                                          <p:spTgt spid="3">
                                            <p:txEl>
                                              <p:pRg st="4" end="4"/>
                                            </p:txEl>
                                          </p:spTgt>
                                        </p:tgtEl>
                                      </p:cBhvr>
                                    </p:animEffect>
                                    <p:anim calcmode="lin" valueType="num">
                                      <p:cBhvr>
                                        <p:cTn id="22"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500"/>
                                        <p:tgtEl>
                                          <p:spTgt spid="3">
                                            <p:txEl>
                                              <p:pRg st="6" end="6"/>
                                            </p:txEl>
                                          </p:spTgt>
                                        </p:tgtEl>
                                      </p:cBhvr>
                                    </p:animEffect>
                                    <p:anim calcmode="lin" valueType="num">
                                      <p:cBhvr>
                                        <p:cTn id="27"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233" y="256218"/>
            <a:ext cx="9228221" cy="1011874"/>
          </a:xfrm>
        </p:spPr>
        <p:txBody>
          <a:bodyPr>
            <a:noAutofit/>
          </a:bodyPr>
          <a:lstStyle/>
          <a:p>
            <a:r>
              <a:rPr lang="en-US" dirty="0" smtClean="0"/>
              <a:t>Controls - Data Submissions and Sourced Systems</a:t>
            </a:r>
            <a:endParaRPr lang="en-US" dirty="0"/>
          </a:p>
        </p:txBody>
      </p:sp>
      <p:sp>
        <p:nvSpPr>
          <p:cNvPr id="4" name="Rectangle 3"/>
          <p:cNvSpPr/>
          <p:nvPr/>
        </p:nvSpPr>
        <p:spPr>
          <a:xfrm>
            <a:off x="2025774" y="1554837"/>
            <a:ext cx="9660185" cy="4847481"/>
          </a:xfrm>
          <a:prstGeom prst="rect">
            <a:avLst/>
          </a:prstGeom>
        </p:spPr>
        <p:txBody>
          <a:bodyPr wrap="square">
            <a:spAutoFit/>
          </a:bodyPr>
          <a:lstStyle/>
          <a:p>
            <a:pPr lvl="0"/>
            <a:r>
              <a:rPr lang="en-US" sz="2600" b="1" dirty="0" smtClean="0"/>
              <a:t>					</a:t>
            </a:r>
            <a:r>
              <a:rPr lang="en-US" sz="3000" b="1" dirty="0" smtClean="0"/>
              <a:t>Audit </a:t>
            </a:r>
            <a:r>
              <a:rPr lang="en-US" sz="3000" b="1" dirty="0"/>
              <a:t>Teams </a:t>
            </a:r>
            <a:r>
              <a:rPr lang="en-US" sz="3000" b="1" dirty="0" smtClean="0"/>
              <a:t>Should:</a:t>
            </a:r>
          </a:p>
          <a:p>
            <a:pPr lvl="0"/>
            <a:endParaRPr lang="en-US" sz="2600" b="1" dirty="0" smtClean="0"/>
          </a:p>
          <a:p>
            <a:pPr lvl="0">
              <a:lnSpc>
                <a:spcPct val="150000"/>
              </a:lnSpc>
              <a:spcBef>
                <a:spcPts val="1200"/>
              </a:spcBef>
              <a:spcAft>
                <a:spcPts val="600"/>
              </a:spcAft>
            </a:pPr>
            <a:r>
              <a:rPr lang="en-US" sz="2800" i="1" dirty="0" smtClean="0"/>
              <a:t>Assess the </a:t>
            </a:r>
            <a:r>
              <a:rPr lang="en-US" sz="2800" i="1" dirty="0"/>
              <a:t>design of internal and information </a:t>
            </a:r>
            <a:r>
              <a:rPr lang="en-US" sz="2800" i="1" dirty="0" smtClean="0"/>
              <a:t>system </a:t>
            </a:r>
            <a:r>
              <a:rPr lang="en-US" sz="2800" i="1" dirty="0"/>
              <a:t>controls </a:t>
            </a:r>
            <a:r>
              <a:rPr lang="en-US" sz="2800" i="1" dirty="0" smtClean="0"/>
              <a:t>related </a:t>
            </a:r>
            <a:r>
              <a:rPr lang="en-US" sz="2800" i="1" dirty="0"/>
              <a:t>to </a:t>
            </a:r>
            <a:r>
              <a:rPr lang="en-US" sz="2800" i="1" u="sng" dirty="0" smtClean="0"/>
              <a:t>extracting data </a:t>
            </a:r>
            <a:r>
              <a:rPr lang="en-US" sz="2800" i="1" dirty="0"/>
              <a:t>from the </a:t>
            </a:r>
            <a:r>
              <a:rPr lang="en-US" sz="2800" i="1" dirty="0" smtClean="0"/>
              <a:t>source </a:t>
            </a:r>
            <a:r>
              <a:rPr lang="en-US" sz="2800" i="1" dirty="0"/>
              <a:t>systems and </a:t>
            </a:r>
            <a:r>
              <a:rPr lang="en-US" sz="2800" i="1" u="sng" dirty="0" smtClean="0"/>
              <a:t>reporting data</a:t>
            </a:r>
            <a:r>
              <a:rPr lang="en-US" sz="2800" i="1" dirty="0" smtClean="0"/>
              <a:t> </a:t>
            </a:r>
            <a:r>
              <a:rPr lang="en-US" sz="2800" i="1" dirty="0"/>
              <a:t>to the Broker to ensure </a:t>
            </a:r>
            <a:r>
              <a:rPr lang="en-US" sz="2800" i="1" dirty="0" smtClean="0"/>
              <a:t>they are </a:t>
            </a:r>
            <a:r>
              <a:rPr lang="en-US" sz="2800" i="1" dirty="0"/>
              <a:t>properly designed, implemented, and </a:t>
            </a:r>
            <a:r>
              <a:rPr lang="en-US" sz="2800" i="1" dirty="0" smtClean="0"/>
              <a:t>operating </a:t>
            </a:r>
            <a:r>
              <a:rPr lang="en-US" sz="2800" i="1" dirty="0"/>
              <a:t>effectively. </a:t>
            </a:r>
            <a:endParaRPr lang="en-US" sz="2800" i="1" dirty="0" smtClean="0"/>
          </a:p>
          <a:p>
            <a:pPr lvl="0"/>
            <a:endParaRPr lang="en-US" sz="2800" dirty="0" smtClean="0"/>
          </a:p>
        </p:txBody>
      </p:sp>
      <p:pic>
        <p:nvPicPr>
          <p:cNvPr id="5" name="Picture 4"/>
          <p:cNvPicPr>
            <a:picLocks noChangeAspect="1"/>
          </p:cNvPicPr>
          <p:nvPr/>
        </p:nvPicPr>
        <p:blipFill>
          <a:blip r:embed="rId2"/>
          <a:stretch>
            <a:fillRect/>
          </a:stretch>
        </p:blipFill>
        <p:spPr>
          <a:xfrm>
            <a:off x="196015" y="75422"/>
            <a:ext cx="2603218" cy="54868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7707582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194" y="261999"/>
            <a:ext cx="8911687" cy="1280890"/>
          </a:xfrm>
        </p:spPr>
        <p:txBody>
          <a:bodyPr/>
          <a:lstStyle/>
          <a:p>
            <a:r>
              <a:rPr lang="en-US" dirty="0"/>
              <a:t>Controls - Data Submissions and Sourced Systems (Cont’d)</a:t>
            </a:r>
          </a:p>
        </p:txBody>
      </p:sp>
      <p:sp>
        <p:nvSpPr>
          <p:cNvPr id="3" name="Content Placeholder 2"/>
          <p:cNvSpPr>
            <a:spLocks noGrp="1"/>
          </p:cNvSpPr>
          <p:nvPr>
            <p:ph idx="1"/>
          </p:nvPr>
        </p:nvSpPr>
        <p:spPr>
          <a:xfrm>
            <a:off x="2357794" y="1322724"/>
            <a:ext cx="8915400" cy="5384074"/>
          </a:xfrm>
        </p:spPr>
        <p:txBody>
          <a:bodyPr>
            <a:normAutofit fontScale="25000" lnSpcReduction="20000"/>
          </a:bodyPr>
          <a:lstStyle/>
          <a:p>
            <a:pPr marL="0" indent="0">
              <a:buNone/>
            </a:pPr>
            <a:r>
              <a:rPr lang="en-US" sz="2600" b="1" dirty="0" smtClean="0"/>
              <a:t>				</a:t>
            </a:r>
            <a:endParaRPr lang="en-US" sz="2600" b="1" i="1" dirty="0" smtClean="0"/>
          </a:p>
          <a:p>
            <a:pPr marL="0" indent="0">
              <a:spcBef>
                <a:spcPts val="2400"/>
              </a:spcBef>
              <a:buNone/>
            </a:pPr>
            <a:r>
              <a:rPr lang="en-US" sz="11200" b="1" dirty="0" smtClean="0"/>
              <a:t>		To Accomplish This, Audit </a:t>
            </a:r>
            <a:r>
              <a:rPr lang="en-US" sz="11200" b="1" dirty="0"/>
              <a:t>Teams Should:</a:t>
            </a:r>
          </a:p>
          <a:p>
            <a:pPr>
              <a:lnSpc>
                <a:spcPct val="110000"/>
              </a:lnSpc>
              <a:spcBef>
                <a:spcPts val="1200"/>
              </a:spcBef>
            </a:pPr>
            <a:r>
              <a:rPr lang="en-US" sz="8800" u="sng" dirty="0" smtClean="0"/>
              <a:t>Obtain </a:t>
            </a:r>
            <a:r>
              <a:rPr lang="en-US" sz="8800" u="sng" dirty="0"/>
              <a:t>an understanding of </a:t>
            </a:r>
            <a:r>
              <a:rPr lang="en-US" sz="8800" dirty="0"/>
              <a:t>internal and information system controls for extracting data from source systems and reporting data to the Broker.</a:t>
            </a:r>
          </a:p>
          <a:p>
            <a:pPr>
              <a:lnSpc>
                <a:spcPct val="110000"/>
              </a:lnSpc>
              <a:spcBef>
                <a:spcPts val="1800"/>
              </a:spcBef>
            </a:pPr>
            <a:r>
              <a:rPr lang="en-US" sz="8800" u="sng" dirty="0" smtClean="0"/>
              <a:t>Review </a:t>
            </a:r>
            <a:r>
              <a:rPr lang="en-US" sz="8800" u="sng" dirty="0"/>
              <a:t>and follow-up on </a:t>
            </a:r>
            <a:r>
              <a:rPr lang="en-US" sz="8800" dirty="0"/>
              <a:t>data act audit readiness review (if applicable) and prior audit to determine if any system changes and/or corrective actions implemented.</a:t>
            </a:r>
          </a:p>
          <a:p>
            <a:pPr>
              <a:lnSpc>
                <a:spcPct val="110000"/>
              </a:lnSpc>
              <a:spcBef>
                <a:spcPts val="1800"/>
              </a:spcBef>
            </a:pPr>
            <a:r>
              <a:rPr lang="en-US" sz="8800" u="sng" dirty="0"/>
              <a:t>Review </a:t>
            </a:r>
            <a:r>
              <a:rPr lang="en-US" sz="8800" dirty="0"/>
              <a:t>the agency's DQP (if one exists)to determine if key controls/processes have been identified for related DATA Act source systems and </a:t>
            </a:r>
            <a:r>
              <a:rPr lang="en-US" sz="8800" dirty="0" smtClean="0"/>
              <a:t>reporting.</a:t>
            </a:r>
            <a:endParaRPr lang="en-US" sz="8800" dirty="0"/>
          </a:p>
          <a:p>
            <a:pPr>
              <a:lnSpc>
                <a:spcPct val="110000"/>
              </a:lnSpc>
              <a:spcBef>
                <a:spcPts val="1800"/>
              </a:spcBef>
            </a:pPr>
            <a:r>
              <a:rPr lang="en-US" sz="8800" u="sng" dirty="0"/>
              <a:t>Review</a:t>
            </a:r>
            <a:r>
              <a:rPr lang="en-US" sz="8800" dirty="0"/>
              <a:t> the agency's ERM risk profile (if one exists)to determine if the agency identified any risks related to the controls over the DATA Act source systems and reporting. </a:t>
            </a:r>
          </a:p>
          <a:p>
            <a:pPr marL="0" lvl="0" indent="0">
              <a:buNone/>
            </a:pPr>
            <a:endParaRPr lang="en-US" sz="8800" dirty="0"/>
          </a:p>
          <a:p>
            <a:endParaRPr lang="en-US"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34034650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10000">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14:presetBounceEnd="10000">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34"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3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522" y="270936"/>
            <a:ext cx="8911687" cy="1280890"/>
          </a:xfrm>
        </p:spPr>
        <p:txBody>
          <a:bodyPr/>
          <a:lstStyle/>
          <a:p>
            <a:r>
              <a:rPr lang="en-US" dirty="0"/>
              <a:t>Controls - Data Submissions and Sourced Systems (Cont’d)</a:t>
            </a:r>
          </a:p>
        </p:txBody>
      </p:sp>
      <p:sp>
        <p:nvSpPr>
          <p:cNvPr id="3" name="Content Placeholder 2"/>
          <p:cNvSpPr>
            <a:spLocks noGrp="1"/>
          </p:cNvSpPr>
          <p:nvPr>
            <p:ph idx="1"/>
          </p:nvPr>
        </p:nvSpPr>
        <p:spPr>
          <a:xfrm>
            <a:off x="1933303" y="1152907"/>
            <a:ext cx="9692640" cy="5535276"/>
          </a:xfrm>
        </p:spPr>
        <p:txBody>
          <a:bodyPr>
            <a:normAutofit fontScale="25000" lnSpcReduction="20000"/>
          </a:bodyPr>
          <a:lstStyle/>
          <a:p>
            <a:pPr marL="0" indent="0">
              <a:buNone/>
            </a:pPr>
            <a:r>
              <a:rPr lang="en-US" sz="2600" b="1" dirty="0" smtClean="0"/>
              <a:t>				</a:t>
            </a:r>
            <a:endParaRPr lang="en-US" sz="2600" b="1" i="1" dirty="0" smtClean="0"/>
          </a:p>
          <a:p>
            <a:pPr marL="0" indent="0">
              <a:lnSpc>
                <a:spcPct val="120000"/>
              </a:lnSpc>
              <a:spcBef>
                <a:spcPts val="2400"/>
              </a:spcBef>
              <a:buNone/>
            </a:pPr>
            <a:r>
              <a:rPr lang="en-US" sz="9600" i="1" dirty="0" smtClean="0">
                <a:solidFill>
                  <a:schemeClr val="tx1"/>
                </a:solidFill>
              </a:rPr>
              <a:t>Determine the level of reliance on internal controls and sourced systems: Obtain, review, and consider the agency’s management assertions as established in statues, regulations, and OMB guidance (A-123). </a:t>
            </a:r>
            <a:r>
              <a:rPr lang="en-US" sz="9600" b="1" i="1" dirty="0" smtClean="0">
                <a:solidFill>
                  <a:srgbClr val="FF0000"/>
                </a:solidFill>
              </a:rPr>
              <a:t>For example:</a:t>
            </a:r>
          </a:p>
          <a:p>
            <a:pPr>
              <a:lnSpc>
                <a:spcPct val="120000"/>
              </a:lnSpc>
              <a:spcBef>
                <a:spcPts val="1800"/>
              </a:spcBef>
            </a:pPr>
            <a:r>
              <a:rPr lang="en-US" sz="8800" u="sng" dirty="0" smtClean="0"/>
              <a:t>Review </a:t>
            </a:r>
            <a:r>
              <a:rPr lang="en-US" sz="8800" dirty="0" smtClean="0"/>
              <a:t>the </a:t>
            </a:r>
            <a:r>
              <a:rPr lang="en-US" sz="8800" dirty="0"/>
              <a:t>annual assurance statements </a:t>
            </a:r>
            <a:r>
              <a:rPr lang="en-US" sz="8800" dirty="0" smtClean="0"/>
              <a:t>as </a:t>
            </a:r>
            <a:r>
              <a:rPr lang="en-US" sz="8800" dirty="0"/>
              <a:t>required by </a:t>
            </a:r>
            <a:r>
              <a:rPr lang="en-US" sz="8800" dirty="0" smtClean="0"/>
              <a:t>FFMIA </a:t>
            </a:r>
            <a:r>
              <a:rPr lang="en-US" sz="8800" dirty="0"/>
              <a:t>to determine if any agency reported weaknesses/deficiencies in internal controls over operations or internal reporting</a:t>
            </a:r>
            <a:r>
              <a:rPr lang="en-US" sz="8800" dirty="0" smtClean="0"/>
              <a:t>.</a:t>
            </a:r>
            <a:endParaRPr lang="en-US" sz="8800" dirty="0"/>
          </a:p>
          <a:p>
            <a:pPr>
              <a:lnSpc>
                <a:spcPct val="120000"/>
              </a:lnSpc>
              <a:spcBef>
                <a:spcPts val="1800"/>
              </a:spcBef>
            </a:pPr>
            <a:r>
              <a:rPr lang="en-US" sz="8800" u="sng" dirty="0" smtClean="0"/>
              <a:t>Review </a:t>
            </a:r>
            <a:r>
              <a:rPr lang="en-US" sz="8800" dirty="0" smtClean="0"/>
              <a:t>management’s </a:t>
            </a:r>
            <a:r>
              <a:rPr lang="en-US" sz="8800" dirty="0"/>
              <a:t>annual </a:t>
            </a:r>
            <a:r>
              <a:rPr lang="en-US" sz="8800" dirty="0" smtClean="0"/>
              <a:t>certification </a:t>
            </a:r>
            <a:r>
              <a:rPr lang="en-US" sz="8800" dirty="0"/>
              <a:t>statement as required by FFMIA to determine if financial management systems are in compliance with </a:t>
            </a:r>
            <a:r>
              <a:rPr lang="en-US" sz="8800" dirty="0" smtClean="0"/>
              <a:t>FMFIA</a:t>
            </a:r>
            <a:r>
              <a:rPr lang="en-US" sz="8800" dirty="0"/>
              <a:t>; and </a:t>
            </a:r>
          </a:p>
          <a:p>
            <a:pPr>
              <a:lnSpc>
                <a:spcPct val="120000"/>
              </a:lnSpc>
              <a:spcBef>
                <a:spcPts val="1800"/>
              </a:spcBef>
            </a:pPr>
            <a:r>
              <a:rPr lang="en-US" sz="8800" u="sng" dirty="0" smtClean="0"/>
              <a:t>Assess </a:t>
            </a:r>
            <a:r>
              <a:rPr lang="en-US" sz="8800" dirty="0" smtClean="0"/>
              <a:t>the </a:t>
            </a:r>
            <a:r>
              <a:rPr lang="en-US" sz="8800" dirty="0"/>
              <a:t>impact of any control issues identified on the reporting of financial and award data in accordance with the DATA </a:t>
            </a:r>
            <a:r>
              <a:rPr lang="en-US" sz="8800" dirty="0" smtClean="0"/>
              <a:t>Act.</a:t>
            </a:r>
            <a:endParaRPr lang="en-US" sz="8800" dirty="0"/>
          </a:p>
          <a:p>
            <a:pPr marL="0" indent="0">
              <a:spcBef>
                <a:spcPts val="2400"/>
              </a:spcBef>
              <a:buNone/>
            </a:pPr>
            <a:endParaRPr lang="en-US" sz="8800" dirty="0"/>
          </a:p>
          <a:p>
            <a:endParaRPr lang="en-US" dirty="0"/>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690908666"/>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anim calcmode="lin" valueType="num">
                                          <p:cBhvr>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14:presetBounceEnd="10000">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18"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14:presetBounceEnd="10000">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14:presetBounceEnd="10000">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anim calcmode="lin" valueType="num">
                                          <p:cBhvr>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947" y="329899"/>
            <a:ext cx="8911687" cy="1280890"/>
          </a:xfrm>
        </p:spPr>
        <p:txBody>
          <a:bodyPr/>
          <a:lstStyle/>
          <a:p>
            <a:r>
              <a:rPr lang="en-US" dirty="0"/>
              <a:t>Controls </a:t>
            </a:r>
            <a:r>
              <a:rPr lang="en-US" dirty="0" smtClean="0"/>
              <a:t>– Spending Data</a:t>
            </a:r>
            <a:endParaRPr lang="en-US" dirty="0"/>
          </a:p>
        </p:txBody>
      </p:sp>
      <p:sp>
        <p:nvSpPr>
          <p:cNvPr id="3" name="Content Placeholder 2"/>
          <p:cNvSpPr>
            <a:spLocks noGrp="1"/>
          </p:cNvSpPr>
          <p:nvPr>
            <p:ph idx="1"/>
          </p:nvPr>
        </p:nvSpPr>
        <p:spPr>
          <a:xfrm>
            <a:off x="1959428" y="817599"/>
            <a:ext cx="9692640" cy="5753017"/>
          </a:xfrm>
        </p:spPr>
        <p:txBody>
          <a:bodyPr>
            <a:normAutofit fontScale="25000" lnSpcReduction="20000"/>
          </a:bodyPr>
          <a:lstStyle/>
          <a:p>
            <a:pPr marL="0" indent="0">
              <a:buNone/>
            </a:pPr>
            <a:r>
              <a:rPr lang="en-US" sz="2600" b="1" dirty="0" smtClean="0"/>
              <a:t>				</a:t>
            </a:r>
            <a:endParaRPr lang="en-US" sz="2600" b="1" i="1" dirty="0" smtClean="0"/>
          </a:p>
          <a:p>
            <a:pPr marL="0" indent="0">
              <a:lnSpc>
                <a:spcPct val="120000"/>
              </a:lnSpc>
              <a:spcBef>
                <a:spcPts val="2400"/>
              </a:spcBef>
              <a:buNone/>
            </a:pPr>
            <a:r>
              <a:rPr lang="en-US" sz="9600" i="1" dirty="0" smtClean="0">
                <a:solidFill>
                  <a:schemeClr val="tx1"/>
                </a:solidFill>
              </a:rPr>
              <a:t>Assess </a:t>
            </a:r>
            <a:r>
              <a:rPr lang="en-US" sz="9600" i="1" dirty="0">
                <a:solidFill>
                  <a:schemeClr val="tx1"/>
                </a:solidFill>
              </a:rPr>
              <a:t>whether adequate controls exist to ensure accuracy of spending data (standard data elements). </a:t>
            </a:r>
            <a:endParaRPr lang="en-US" sz="9600" i="1" dirty="0" smtClean="0">
              <a:solidFill>
                <a:schemeClr val="tx1"/>
              </a:solidFill>
            </a:endParaRPr>
          </a:p>
          <a:p>
            <a:pPr marL="0" indent="0">
              <a:lnSpc>
                <a:spcPct val="120000"/>
              </a:lnSpc>
              <a:spcBef>
                <a:spcPts val="1200"/>
              </a:spcBef>
              <a:buNone/>
            </a:pPr>
            <a:r>
              <a:rPr lang="en-US" sz="9600" b="1" dirty="0" smtClean="0"/>
              <a:t>To Accomplish This, Audit Teams Should :</a:t>
            </a:r>
            <a:endParaRPr lang="en-US" sz="9600" b="1" dirty="0"/>
          </a:p>
          <a:p>
            <a:pPr>
              <a:lnSpc>
                <a:spcPct val="120000"/>
              </a:lnSpc>
              <a:spcBef>
                <a:spcPts val="1200"/>
              </a:spcBef>
            </a:pPr>
            <a:r>
              <a:rPr lang="en-US" sz="8800" dirty="0" smtClean="0"/>
              <a:t>Review the </a:t>
            </a:r>
            <a:r>
              <a:rPr lang="en-US" sz="8800" dirty="0"/>
              <a:t>agency's DQP (if one exists), ERM risk profile, A-123 internal control assessments, and/or other related documentation </a:t>
            </a:r>
            <a:r>
              <a:rPr lang="en-US" sz="8800" dirty="0" smtClean="0"/>
              <a:t>to </a:t>
            </a:r>
            <a:r>
              <a:rPr lang="en-US" sz="8800" u="sng" dirty="0" smtClean="0"/>
              <a:t>determine whether</a:t>
            </a:r>
            <a:r>
              <a:rPr lang="en-US" sz="8800" dirty="0" smtClean="0"/>
              <a:t>:</a:t>
            </a:r>
          </a:p>
          <a:p>
            <a:pPr lvl="1">
              <a:lnSpc>
                <a:spcPct val="120000"/>
              </a:lnSpc>
              <a:spcBef>
                <a:spcPts val="1200"/>
              </a:spcBef>
            </a:pPr>
            <a:r>
              <a:rPr lang="en-US" sz="8800" dirty="0" smtClean="0"/>
              <a:t>key controls/processes have been identified for ensuring spending data is accurate, complete, validated </a:t>
            </a:r>
          </a:p>
          <a:p>
            <a:pPr lvl="1">
              <a:lnSpc>
                <a:spcPct val="120000"/>
              </a:lnSpc>
              <a:spcBef>
                <a:spcPts val="1200"/>
              </a:spcBef>
            </a:pPr>
            <a:r>
              <a:rPr lang="en-US" sz="8800" dirty="0" smtClean="0"/>
              <a:t>the </a:t>
            </a:r>
            <a:r>
              <a:rPr lang="en-US" sz="8800" dirty="0"/>
              <a:t>agency’s  process for identifying and assessing risks related to spending </a:t>
            </a:r>
            <a:r>
              <a:rPr lang="en-US" sz="8800" dirty="0" smtClean="0"/>
              <a:t>data; and</a:t>
            </a:r>
          </a:p>
          <a:p>
            <a:pPr lvl="1">
              <a:lnSpc>
                <a:spcPct val="120000"/>
              </a:lnSpc>
              <a:spcBef>
                <a:spcPts val="1200"/>
              </a:spcBef>
            </a:pPr>
            <a:r>
              <a:rPr lang="en-US" sz="8800" dirty="0" smtClean="0"/>
              <a:t>the </a:t>
            </a:r>
            <a:r>
              <a:rPr lang="en-US" sz="8800" dirty="0"/>
              <a:t>agency has identified any high risks data elements, any material weaknesses, as well as corrective actions planned or </a:t>
            </a:r>
            <a:r>
              <a:rPr lang="en-US" sz="8800" dirty="0" smtClean="0"/>
              <a:t>implemented</a:t>
            </a:r>
            <a:endParaRPr lang="en-US" sz="8800" dirty="0"/>
          </a:p>
          <a:p>
            <a:pPr lvl="1">
              <a:lnSpc>
                <a:spcPct val="120000"/>
              </a:lnSpc>
              <a:spcBef>
                <a:spcPts val="1800"/>
              </a:spcBef>
            </a:pPr>
            <a:endParaRPr lang="en-US" sz="88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00324050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anim calcmode="lin" valueType="num">
                                          <p:cBhvr>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14:presetBounceEnd="10000">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14:presetBounceEnd="10000">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36"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14:presetBounceEnd="10000">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42"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anim calcmode="lin" valueType="num">
                                          <p:cBhvr>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119" y="657760"/>
            <a:ext cx="9228221" cy="1011874"/>
          </a:xfrm>
        </p:spPr>
        <p:txBody>
          <a:bodyPr>
            <a:noAutofit/>
          </a:bodyPr>
          <a:lstStyle/>
          <a:p>
            <a:r>
              <a:rPr lang="en-US" dirty="0" smtClean="0"/>
              <a:t>Controls – Quarterly Certification Process</a:t>
            </a:r>
            <a:endParaRPr lang="en-US" dirty="0"/>
          </a:p>
        </p:txBody>
      </p:sp>
      <p:sp>
        <p:nvSpPr>
          <p:cNvPr id="4" name="Rectangle 3"/>
          <p:cNvSpPr/>
          <p:nvPr/>
        </p:nvSpPr>
        <p:spPr>
          <a:xfrm>
            <a:off x="2025774" y="1554837"/>
            <a:ext cx="9660185" cy="4201150"/>
          </a:xfrm>
          <a:prstGeom prst="rect">
            <a:avLst/>
          </a:prstGeom>
        </p:spPr>
        <p:txBody>
          <a:bodyPr wrap="square">
            <a:spAutoFit/>
          </a:bodyPr>
          <a:lstStyle/>
          <a:p>
            <a:pPr lvl="0"/>
            <a:r>
              <a:rPr lang="en-US" sz="2600" b="1" dirty="0" smtClean="0"/>
              <a:t>					</a:t>
            </a:r>
            <a:r>
              <a:rPr lang="en-US" sz="3000" b="1" dirty="0" smtClean="0"/>
              <a:t>Audit </a:t>
            </a:r>
            <a:r>
              <a:rPr lang="en-US" sz="3000" b="1" dirty="0"/>
              <a:t>Teams </a:t>
            </a:r>
            <a:r>
              <a:rPr lang="en-US" sz="3000" b="1" dirty="0" smtClean="0"/>
              <a:t>Should:</a:t>
            </a:r>
          </a:p>
          <a:p>
            <a:pPr lvl="0"/>
            <a:endParaRPr lang="en-US" sz="2600" b="1" dirty="0" smtClean="0"/>
          </a:p>
          <a:p>
            <a:pPr lvl="0">
              <a:lnSpc>
                <a:spcPct val="150000"/>
              </a:lnSpc>
              <a:spcBef>
                <a:spcPts val="1200"/>
              </a:spcBef>
              <a:spcAft>
                <a:spcPts val="600"/>
              </a:spcAft>
            </a:pPr>
            <a:r>
              <a:rPr lang="en-US" sz="2800" i="1" dirty="0" smtClean="0"/>
              <a:t>Review and assess </a:t>
            </a:r>
            <a:r>
              <a:rPr lang="en-US" sz="2800" i="1" dirty="0"/>
              <a:t>whether the agency has an effective certification process to ensure DATA Act files submitted for publication on USASpending.gov are complete, accurate, timely, and of </a:t>
            </a:r>
            <a:r>
              <a:rPr lang="en-US" sz="2800" i="1" dirty="0" smtClean="0"/>
              <a:t>quality. </a:t>
            </a:r>
          </a:p>
          <a:p>
            <a:pPr lvl="0"/>
            <a:endParaRPr lang="en-US" sz="2800" dirty="0" smtClean="0"/>
          </a:p>
        </p:txBody>
      </p:sp>
      <p:pic>
        <p:nvPicPr>
          <p:cNvPr id="5" name="Picture 4"/>
          <p:cNvPicPr>
            <a:picLocks noChangeAspect="1"/>
          </p:cNvPicPr>
          <p:nvPr/>
        </p:nvPicPr>
        <p:blipFill>
          <a:blip r:embed="rId2"/>
          <a:stretch>
            <a:fillRect/>
          </a:stretch>
        </p:blipFill>
        <p:spPr>
          <a:xfrm>
            <a:off x="196015" y="75422"/>
            <a:ext cx="2603218" cy="548688"/>
          </a:xfrm>
          <a:prstGeom prst="rect">
            <a:avLst/>
          </a:prstGeom>
        </p:spPr>
      </p:pic>
      <p:sp>
        <p:nvSpPr>
          <p:cNvPr id="6" name="TextBox 5"/>
          <p:cNvSpPr txBox="1"/>
          <p:nvPr/>
        </p:nvSpPr>
        <p:spPr>
          <a:xfrm>
            <a:off x="11050340" y="334595"/>
            <a:ext cx="635619" cy="646331"/>
          </a:xfrm>
          <a:prstGeom prst="rect">
            <a:avLst/>
          </a:prstGeom>
          <a:noFill/>
          <a:ln w="28575">
            <a:solidFill>
              <a:srgbClr val="FF0000"/>
            </a:solidFill>
          </a:ln>
        </p:spPr>
        <p:txBody>
          <a:bodyPr wrap="square" rtlCol="0">
            <a:spAutoFit/>
          </a:bodyPr>
          <a:lstStyle/>
          <a:p>
            <a:r>
              <a:rPr lang="en-US" b="1" dirty="0" smtClean="0">
                <a:solidFill>
                  <a:srgbClr val="FF0000"/>
                </a:solidFill>
              </a:rPr>
              <a:t>CPE#63</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3140950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194" y="261999"/>
            <a:ext cx="8911687" cy="1280890"/>
          </a:xfrm>
        </p:spPr>
        <p:txBody>
          <a:bodyPr/>
          <a:lstStyle/>
          <a:p>
            <a:r>
              <a:rPr lang="en-US" dirty="0"/>
              <a:t>Controls </a:t>
            </a:r>
            <a:r>
              <a:rPr lang="en-US" dirty="0" smtClean="0"/>
              <a:t>– Quarterly Certification Process (Cont’d</a:t>
            </a:r>
            <a:r>
              <a:rPr lang="en-US" dirty="0"/>
              <a:t>)</a:t>
            </a:r>
          </a:p>
        </p:txBody>
      </p:sp>
      <p:sp>
        <p:nvSpPr>
          <p:cNvPr id="3" name="Content Placeholder 2"/>
          <p:cNvSpPr>
            <a:spLocks noGrp="1"/>
          </p:cNvSpPr>
          <p:nvPr>
            <p:ph idx="1"/>
          </p:nvPr>
        </p:nvSpPr>
        <p:spPr>
          <a:xfrm>
            <a:off x="2214103" y="1152907"/>
            <a:ext cx="8915400" cy="5384074"/>
          </a:xfrm>
        </p:spPr>
        <p:txBody>
          <a:bodyPr>
            <a:normAutofit fontScale="25000" lnSpcReduction="20000"/>
          </a:bodyPr>
          <a:lstStyle/>
          <a:p>
            <a:pPr marL="0" indent="0">
              <a:buNone/>
            </a:pPr>
            <a:r>
              <a:rPr lang="en-US" sz="2600" b="1" dirty="0" smtClean="0"/>
              <a:t>				</a:t>
            </a:r>
            <a:endParaRPr lang="en-US" sz="2600" b="1" i="1" dirty="0" smtClean="0"/>
          </a:p>
          <a:p>
            <a:pPr marL="0" indent="0">
              <a:spcBef>
                <a:spcPts val="2400"/>
              </a:spcBef>
              <a:buNone/>
            </a:pPr>
            <a:r>
              <a:rPr lang="en-US" sz="11200" b="1" dirty="0" smtClean="0"/>
              <a:t>		To Accomplish This, Audit </a:t>
            </a:r>
            <a:r>
              <a:rPr lang="en-US" sz="11200" b="1" dirty="0"/>
              <a:t>Teams Should:</a:t>
            </a:r>
          </a:p>
          <a:p>
            <a:pPr marL="0" indent="0">
              <a:lnSpc>
                <a:spcPct val="120000"/>
              </a:lnSpc>
              <a:spcBef>
                <a:spcPts val="1200"/>
              </a:spcBef>
              <a:buNone/>
            </a:pPr>
            <a:r>
              <a:rPr lang="en-US" sz="8800" dirty="0" smtClean="0">
                <a:solidFill>
                  <a:schemeClr val="tx1"/>
                </a:solidFill>
              </a:rPr>
              <a:t>Obtain </a:t>
            </a:r>
            <a:r>
              <a:rPr lang="en-US" sz="8800" dirty="0">
                <a:solidFill>
                  <a:schemeClr val="tx1"/>
                </a:solidFill>
              </a:rPr>
              <a:t>its agency’s certification, validation, reconciliation reports, as well as Broker warnings and error reports, and any other relevant supporting documentation used in providing assurance over its quarterly data submission and perform the </a:t>
            </a:r>
            <a:r>
              <a:rPr lang="en-US" sz="8800" dirty="0" smtClean="0">
                <a:solidFill>
                  <a:schemeClr val="tx1"/>
                </a:solidFill>
              </a:rPr>
              <a:t>following:</a:t>
            </a:r>
            <a:endParaRPr lang="en-US" sz="8800" dirty="0">
              <a:solidFill>
                <a:schemeClr val="tx1"/>
              </a:solidFill>
            </a:endParaRPr>
          </a:p>
          <a:p>
            <a:pPr>
              <a:lnSpc>
                <a:spcPct val="120000"/>
              </a:lnSpc>
              <a:spcBef>
                <a:spcPts val="600"/>
              </a:spcBef>
            </a:pPr>
            <a:r>
              <a:rPr lang="en-US" sz="8800" u="sng" dirty="0" smtClean="0"/>
              <a:t>Review </a:t>
            </a:r>
            <a:r>
              <a:rPr lang="en-US" sz="8800" u="sng" dirty="0"/>
              <a:t>and </a:t>
            </a:r>
            <a:r>
              <a:rPr lang="en-US" sz="8800" u="sng" dirty="0" smtClean="0">
                <a:solidFill>
                  <a:schemeClr val="tx1">
                    <a:lumMod val="65000"/>
                    <a:lumOff val="35000"/>
                  </a:schemeClr>
                </a:solidFill>
              </a:rPr>
              <a:t>assess </a:t>
            </a:r>
            <a:r>
              <a:rPr lang="en-US" sz="8800" dirty="0">
                <a:solidFill>
                  <a:schemeClr val="tx1">
                    <a:lumMod val="65000"/>
                    <a:lumOff val="35000"/>
                  </a:schemeClr>
                </a:solidFill>
              </a:rPr>
              <a:t>the agency’s process for reconciling and validating its DATA Act submission</a:t>
            </a:r>
            <a:r>
              <a:rPr lang="en-US" sz="8800" dirty="0" smtClean="0"/>
              <a:t>.</a:t>
            </a:r>
            <a:endParaRPr lang="en-US" sz="8800" dirty="0"/>
          </a:p>
          <a:p>
            <a:pPr>
              <a:lnSpc>
                <a:spcPct val="120000"/>
              </a:lnSpc>
              <a:spcBef>
                <a:spcPts val="600"/>
              </a:spcBef>
            </a:pPr>
            <a:r>
              <a:rPr lang="en-US" sz="8800" u="sng" dirty="0" smtClean="0">
                <a:solidFill>
                  <a:schemeClr val="tx1">
                    <a:lumMod val="65000"/>
                    <a:lumOff val="35000"/>
                  </a:schemeClr>
                </a:solidFill>
              </a:rPr>
              <a:t>Determine whether </a:t>
            </a:r>
            <a:r>
              <a:rPr lang="en-US" sz="8800" dirty="0">
                <a:solidFill>
                  <a:schemeClr val="tx1">
                    <a:lumMod val="65000"/>
                    <a:lumOff val="35000"/>
                  </a:schemeClr>
                </a:solidFill>
              </a:rPr>
              <a:t>it identifies any deficiencies in internal control or other limitations that would prevent the SAO from certifying that the data submitted for publication on </a:t>
            </a:r>
            <a:r>
              <a:rPr lang="en-US" sz="8800" dirty="0" smtClean="0">
                <a:solidFill>
                  <a:schemeClr val="tx1">
                    <a:lumMod val="65000"/>
                    <a:lumOff val="35000"/>
                  </a:schemeClr>
                </a:solidFill>
              </a:rPr>
              <a:t>USASpending.gov</a:t>
            </a:r>
            <a:r>
              <a:rPr lang="en-US" sz="8800" dirty="0" smtClean="0"/>
              <a:t>.</a:t>
            </a:r>
            <a:endParaRPr lang="en-US" sz="8800" dirty="0"/>
          </a:p>
          <a:p>
            <a:pPr>
              <a:lnSpc>
                <a:spcPct val="120000"/>
              </a:lnSpc>
              <a:spcBef>
                <a:spcPts val="600"/>
              </a:spcBef>
            </a:pPr>
            <a:r>
              <a:rPr lang="en-US" sz="8800" u="sng" dirty="0" smtClean="0"/>
              <a:t>Determine </a:t>
            </a:r>
            <a:r>
              <a:rPr lang="en-US" sz="8800" u="sng" dirty="0">
                <a:solidFill>
                  <a:schemeClr val="tx1">
                    <a:lumMod val="65000"/>
                    <a:lumOff val="35000"/>
                  </a:schemeClr>
                </a:solidFill>
              </a:rPr>
              <a:t>how </a:t>
            </a:r>
            <a:r>
              <a:rPr lang="en-US" sz="8800" dirty="0">
                <a:solidFill>
                  <a:schemeClr val="tx1">
                    <a:lumMod val="65000"/>
                    <a:lumOff val="35000"/>
                  </a:schemeClr>
                </a:solidFill>
              </a:rPr>
              <a:t>Broker warnings and errors are addressed to ensure data reported  is accurate and certifiable</a:t>
            </a:r>
            <a:r>
              <a:rPr lang="en-US" sz="8800" dirty="0" smtClean="0"/>
              <a:t>. </a:t>
            </a:r>
            <a:endParaRPr lang="en-US" sz="8800" dirty="0"/>
          </a:p>
          <a:p>
            <a:pPr marL="0" lvl="0" indent="0">
              <a:buNone/>
            </a:pPr>
            <a:endParaRPr lang="en-US" sz="8800" dirty="0"/>
          </a:p>
          <a:p>
            <a:endParaRPr lang="en-US"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76561058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10000">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14:presetBounceEnd="10000">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34"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3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329899"/>
            <a:ext cx="8911687" cy="1280890"/>
          </a:xfrm>
        </p:spPr>
        <p:txBody>
          <a:bodyPr/>
          <a:lstStyle/>
          <a:p>
            <a:r>
              <a:rPr lang="en-US" dirty="0"/>
              <a:t>Other Internal Controls</a:t>
            </a:r>
          </a:p>
        </p:txBody>
      </p:sp>
      <p:sp>
        <p:nvSpPr>
          <p:cNvPr id="3" name="Content Placeholder 2"/>
          <p:cNvSpPr>
            <a:spLocks noGrp="1"/>
          </p:cNvSpPr>
          <p:nvPr>
            <p:ph idx="1"/>
          </p:nvPr>
        </p:nvSpPr>
        <p:spPr>
          <a:xfrm>
            <a:off x="2411834" y="1152907"/>
            <a:ext cx="8915400" cy="5329646"/>
          </a:xfrm>
        </p:spPr>
        <p:txBody>
          <a:bodyPr>
            <a:normAutofit fontScale="25000" lnSpcReduction="20000"/>
          </a:bodyPr>
          <a:lstStyle/>
          <a:p>
            <a:pPr marL="457200" lvl="1" indent="0">
              <a:lnSpc>
                <a:spcPct val="110000"/>
              </a:lnSpc>
              <a:buClrTx/>
              <a:buNone/>
            </a:pPr>
            <a:r>
              <a:rPr lang="en-US" sz="10400" b="1" dirty="0"/>
              <a:t>Audit Teams Should:</a:t>
            </a:r>
          </a:p>
          <a:p>
            <a:pPr lvl="1">
              <a:lnSpc>
                <a:spcPct val="120000"/>
              </a:lnSpc>
              <a:spcBef>
                <a:spcPts val="1800"/>
              </a:spcBef>
              <a:buClrTx/>
            </a:pPr>
            <a:r>
              <a:rPr lang="en-US" sz="9600" u="sng" dirty="0" smtClean="0"/>
              <a:t>Review </a:t>
            </a:r>
            <a:r>
              <a:rPr lang="en-US" sz="9600" u="sng" dirty="0"/>
              <a:t>and assess </a:t>
            </a:r>
            <a:r>
              <a:rPr lang="en-US" sz="9600" dirty="0"/>
              <a:t>the agency’s process for assuring controls are in place to verify current registration of awardees in SAM at the time of the award, </a:t>
            </a:r>
            <a:r>
              <a:rPr lang="en-US" sz="9600" dirty="0" smtClean="0"/>
              <a:t>and </a:t>
            </a:r>
            <a:r>
              <a:rPr lang="en-US" sz="9600" dirty="0"/>
              <a:t>that the process complies with OMB Circular No. A123, Appendix </a:t>
            </a:r>
            <a:r>
              <a:rPr lang="en-US" sz="9600" dirty="0" smtClean="0"/>
              <a:t>A.</a:t>
            </a:r>
          </a:p>
          <a:p>
            <a:pPr lvl="1">
              <a:lnSpc>
                <a:spcPct val="120000"/>
              </a:lnSpc>
              <a:spcBef>
                <a:spcPts val="1800"/>
              </a:spcBef>
              <a:buClrTx/>
            </a:pPr>
            <a:r>
              <a:rPr lang="en-US" sz="9600" u="sng" dirty="0" smtClean="0"/>
              <a:t>Consider</a:t>
            </a:r>
            <a:r>
              <a:rPr lang="en-US" sz="9600" dirty="0" smtClean="0"/>
              <a:t> </a:t>
            </a:r>
            <a:r>
              <a:rPr lang="en-US" sz="9600" dirty="0"/>
              <a:t>work performed by IGs related to their Federal Shared Service Provider internal controls and agency complimentary controls as it relates to the extraction of data from their source systems, reporting of data to the DATA Act Broker or transmittal of data to their customer for them to report to the DATA Act Broker (See Section 600).</a:t>
            </a:r>
          </a:p>
          <a:p>
            <a:pPr marL="457200" lvl="1" indent="0">
              <a:lnSpc>
                <a:spcPct val="110000"/>
              </a:lnSpc>
              <a:buClrTx/>
              <a:buNone/>
            </a:pP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192966" y="75422"/>
            <a:ext cx="2609314" cy="548688"/>
          </a:xfrm>
          <a:prstGeom prst="rect">
            <a:avLst/>
          </a:prstGeom>
        </p:spPr>
      </p:pic>
    </p:spTree>
    <p:extLst>
      <p:ext uri="{BB962C8B-B14F-4D97-AF65-F5344CB8AC3E}">
        <p14:creationId xmlns:p14="http://schemas.microsoft.com/office/powerpoint/2010/main" val="24103510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500"/>
                                        <p:tgtEl>
                                          <p:spTgt spid="3">
                                            <p:txEl>
                                              <p:pRg st="1" end="1"/>
                                            </p:txEl>
                                          </p:spTgt>
                                        </p:tgtEl>
                                      </p:cBhvr>
                                    </p:animEffect>
                                    <p:anim calcmode="lin" valueType="num">
                                      <p:cBhvr>
                                        <p:cTn id="19"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500"/>
                                        <p:tgtEl>
                                          <p:spTgt spid="3">
                                            <p:txEl>
                                              <p:pRg st="2" end="2"/>
                                            </p:txEl>
                                          </p:spTgt>
                                        </p:tgtEl>
                                      </p:cBhvr>
                                    </p:animEffect>
                                    <p:anim calcmode="lin" valueType="num">
                                      <p:cBhvr>
                                        <p:cTn id="26"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ubtitle 2"/>
          <p:cNvSpPr>
            <a:spLocks noGrp="1"/>
          </p:cNvSpPr>
          <p:nvPr>
            <p:ph type="subTitle" idx="1"/>
          </p:nvPr>
        </p:nvSpPr>
        <p:spPr/>
        <p:txBody>
          <a:bodyPr/>
          <a:lstStyle/>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39083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3000" fill="hold"/>
                                        <p:tgtEl>
                                          <p:spTgt spid="2"/>
                                        </p:tgtEl>
                                        <p:attrNameLst>
                                          <p:attrName>style.color</p:attrName>
                                        </p:attrNameLst>
                                      </p:cBhvr>
                                      <p:to>
                                        <p:clrVal>
                                          <a:schemeClr val="tx2"/>
                                        </p:clrVal>
                                      </p:to>
                                    </p:set>
                                    <p:set>
                                      <p:cBhvr>
                                        <p:cTn id="7" dur="3000" fill="hold"/>
                                        <p:tgtEl>
                                          <p:spTgt spid="2"/>
                                        </p:tgtEl>
                                        <p:attrNameLst>
                                          <p:attrName>fillcolor</p:attrName>
                                        </p:attrNameLst>
                                      </p:cBhvr>
                                      <p:to>
                                        <p:clrVal>
                                          <a:schemeClr val="tx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969" y="190129"/>
            <a:ext cx="8911687" cy="1280890"/>
          </a:xfrm>
        </p:spPr>
        <p:txBody>
          <a:bodyPr/>
          <a:lstStyle/>
          <a:p>
            <a:r>
              <a:rPr lang="en-US" dirty="0"/>
              <a:t>Relying on the </a:t>
            </a:r>
            <a:r>
              <a:rPr lang="en-US" dirty="0" smtClean="0"/>
              <a:t>Work </a:t>
            </a:r>
            <a:r>
              <a:rPr lang="en-US" dirty="0"/>
              <a:t>of </a:t>
            </a:r>
            <a:r>
              <a:rPr lang="en-US" dirty="0" smtClean="0"/>
              <a:t>Others</a:t>
            </a:r>
            <a:endParaRPr lang="en-US" dirty="0"/>
          </a:p>
        </p:txBody>
      </p:sp>
      <p:sp>
        <p:nvSpPr>
          <p:cNvPr id="3" name="Content Placeholder 2"/>
          <p:cNvSpPr>
            <a:spLocks noGrp="1"/>
          </p:cNvSpPr>
          <p:nvPr>
            <p:ph idx="1"/>
          </p:nvPr>
        </p:nvSpPr>
        <p:spPr>
          <a:xfrm>
            <a:off x="2024743" y="565351"/>
            <a:ext cx="9692640" cy="6057473"/>
          </a:xfrm>
        </p:spPr>
        <p:txBody>
          <a:bodyPr>
            <a:normAutofit fontScale="25000" lnSpcReduction="20000"/>
          </a:bodyPr>
          <a:lstStyle/>
          <a:p>
            <a:pPr marL="0" indent="0">
              <a:buNone/>
            </a:pPr>
            <a:r>
              <a:rPr lang="en-US" sz="2600" b="1" dirty="0" smtClean="0"/>
              <a:t>				</a:t>
            </a:r>
            <a:endParaRPr lang="en-US" sz="2600" b="1" i="1" dirty="0" smtClean="0"/>
          </a:p>
          <a:p>
            <a:pPr marL="0" indent="0">
              <a:lnSpc>
                <a:spcPct val="120000"/>
              </a:lnSpc>
              <a:spcBef>
                <a:spcPts val="2400"/>
              </a:spcBef>
              <a:buNone/>
            </a:pPr>
            <a:r>
              <a:rPr lang="en-US" sz="9600" dirty="0" smtClean="0">
                <a:solidFill>
                  <a:schemeClr val="tx1">
                    <a:lumMod val="85000"/>
                    <a:lumOff val="15000"/>
                  </a:schemeClr>
                </a:solidFill>
              </a:rPr>
              <a:t>Depending on the nature of the work performed, the audit team may also rely on internal control and substantive testing performed by other auditors related to its agency, e.g. financial statement audits.</a:t>
            </a:r>
            <a:r>
              <a:rPr lang="en-US" sz="9600" i="1" dirty="0" smtClean="0">
                <a:solidFill>
                  <a:schemeClr val="tx1">
                    <a:lumMod val="85000"/>
                    <a:lumOff val="15000"/>
                  </a:schemeClr>
                </a:solidFill>
              </a:rPr>
              <a:t> </a:t>
            </a:r>
          </a:p>
          <a:p>
            <a:pPr marL="0" indent="0">
              <a:lnSpc>
                <a:spcPct val="120000"/>
              </a:lnSpc>
              <a:spcBef>
                <a:spcPts val="1200"/>
              </a:spcBef>
              <a:buNone/>
            </a:pPr>
            <a:r>
              <a:rPr lang="en-US" sz="9600" b="1" dirty="0" smtClean="0"/>
              <a:t>If </a:t>
            </a:r>
            <a:r>
              <a:rPr lang="en-US" sz="9600" b="1" dirty="0"/>
              <a:t>other auditors perform internal control testing, </a:t>
            </a:r>
            <a:r>
              <a:rPr lang="en-US" sz="9600" b="1" dirty="0" smtClean="0"/>
              <a:t>Audit Teams Should:</a:t>
            </a:r>
            <a:endParaRPr lang="en-US" sz="9600" b="1" dirty="0"/>
          </a:p>
          <a:p>
            <a:pPr>
              <a:lnSpc>
                <a:spcPct val="120000"/>
              </a:lnSpc>
              <a:spcBef>
                <a:spcPts val="1200"/>
              </a:spcBef>
            </a:pPr>
            <a:r>
              <a:rPr lang="en-US" sz="8800" u="sng" dirty="0" smtClean="0"/>
              <a:t>Consult</a:t>
            </a:r>
            <a:r>
              <a:rPr lang="en-US" sz="8800" dirty="0" smtClean="0"/>
              <a:t> </a:t>
            </a:r>
            <a:r>
              <a:rPr lang="en-US" sz="8800" dirty="0"/>
              <a:t>GAGAS when devising its approach to rely on the work of </a:t>
            </a:r>
            <a:r>
              <a:rPr lang="en-US" sz="8800" dirty="0" smtClean="0"/>
              <a:t>others.</a:t>
            </a:r>
          </a:p>
          <a:p>
            <a:pPr>
              <a:lnSpc>
                <a:spcPct val="120000"/>
              </a:lnSpc>
              <a:spcBef>
                <a:spcPts val="1200"/>
              </a:spcBef>
            </a:pPr>
            <a:r>
              <a:rPr lang="en-US" sz="8800" u="sng" dirty="0" smtClean="0"/>
              <a:t>Determine</a:t>
            </a:r>
            <a:r>
              <a:rPr lang="en-US" sz="8800" dirty="0" smtClean="0"/>
              <a:t> whether </a:t>
            </a:r>
            <a:r>
              <a:rPr lang="en-US" sz="8800" dirty="0"/>
              <a:t>testing is sufficient in scope and the tests performed achieve the objectives of this </a:t>
            </a:r>
            <a:r>
              <a:rPr lang="en-US" sz="8800" dirty="0" smtClean="0"/>
              <a:t>audit.</a:t>
            </a:r>
          </a:p>
          <a:p>
            <a:pPr>
              <a:lnSpc>
                <a:spcPct val="120000"/>
              </a:lnSpc>
              <a:spcBef>
                <a:spcPts val="1200"/>
              </a:spcBef>
            </a:pPr>
            <a:r>
              <a:rPr lang="en-US" sz="8800" u="sng" dirty="0" smtClean="0"/>
              <a:t>Note</a:t>
            </a:r>
            <a:r>
              <a:rPr lang="en-US" sz="8800" dirty="0" smtClean="0"/>
              <a:t>: The nature </a:t>
            </a:r>
            <a:r>
              <a:rPr lang="en-US" sz="8800" dirty="0"/>
              <a:t>and extent of evidence needed will depend on the significance of the other auditor’s work to the current objectives and the extent to which the audit team will use that </a:t>
            </a:r>
            <a:r>
              <a:rPr lang="en-US" sz="8800" dirty="0" smtClean="0"/>
              <a:t>work.</a:t>
            </a:r>
          </a:p>
          <a:p>
            <a:pPr>
              <a:lnSpc>
                <a:spcPct val="120000"/>
              </a:lnSpc>
              <a:spcBef>
                <a:spcPts val="1200"/>
              </a:spcBef>
            </a:pPr>
            <a:endParaRPr lang="en-US" sz="8800" dirty="0" smtClean="0"/>
          </a:p>
          <a:p>
            <a:pPr lvl="1">
              <a:lnSpc>
                <a:spcPct val="120000"/>
              </a:lnSpc>
              <a:spcBef>
                <a:spcPts val="1800"/>
              </a:spcBef>
            </a:pPr>
            <a:endParaRPr lang="en-US" sz="88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668451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anim calcmode="lin" valueType="num">
                                      <p:cBhvr>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329899"/>
            <a:ext cx="8911687" cy="1280890"/>
          </a:xfrm>
        </p:spPr>
        <p:txBody>
          <a:bodyPr/>
          <a:lstStyle/>
          <a:p>
            <a:r>
              <a:rPr lang="en-US" dirty="0" smtClean="0"/>
              <a:t>Summary - </a:t>
            </a:r>
            <a:r>
              <a:rPr lang="en-US" dirty="0"/>
              <a:t>Internal Controls</a:t>
            </a:r>
          </a:p>
        </p:txBody>
      </p:sp>
      <p:sp>
        <p:nvSpPr>
          <p:cNvPr id="3" name="Content Placeholder 2"/>
          <p:cNvSpPr>
            <a:spLocks noGrp="1"/>
          </p:cNvSpPr>
          <p:nvPr>
            <p:ph idx="1"/>
          </p:nvPr>
        </p:nvSpPr>
        <p:spPr>
          <a:xfrm>
            <a:off x="2006886" y="1401783"/>
            <a:ext cx="8915400" cy="5329646"/>
          </a:xfrm>
        </p:spPr>
        <p:txBody>
          <a:bodyPr>
            <a:normAutofit fontScale="25000" lnSpcReduction="20000"/>
          </a:bodyPr>
          <a:lstStyle/>
          <a:p>
            <a:pPr marL="457200" lvl="1" indent="0" algn="ctr">
              <a:lnSpc>
                <a:spcPct val="110000"/>
              </a:lnSpc>
              <a:buClrTx/>
              <a:buNone/>
            </a:pPr>
            <a:r>
              <a:rPr lang="en-US" sz="10400" b="1" dirty="0" smtClean="0"/>
              <a:t>Audit Teams </a:t>
            </a:r>
            <a:r>
              <a:rPr lang="en-US" sz="10400" b="1" dirty="0"/>
              <a:t>must exercise professional judgment when considering:</a:t>
            </a:r>
          </a:p>
          <a:p>
            <a:pPr lvl="1">
              <a:lnSpc>
                <a:spcPct val="120000"/>
              </a:lnSpc>
              <a:spcBef>
                <a:spcPts val="4800"/>
              </a:spcBef>
              <a:buClrTx/>
            </a:pPr>
            <a:r>
              <a:rPr lang="en-US" sz="9600" u="sng" dirty="0" smtClean="0"/>
              <a:t>The extent</a:t>
            </a:r>
            <a:r>
              <a:rPr lang="en-US" sz="9600" dirty="0" smtClean="0"/>
              <a:t> </a:t>
            </a:r>
            <a:r>
              <a:rPr lang="en-US" sz="9600" dirty="0"/>
              <a:t>to which the internal controls of information systems and processes related to the DATA Act can be relied </a:t>
            </a:r>
            <a:r>
              <a:rPr lang="en-US" sz="9600" dirty="0" smtClean="0"/>
              <a:t>upon.</a:t>
            </a:r>
          </a:p>
          <a:p>
            <a:pPr lvl="1">
              <a:lnSpc>
                <a:spcPct val="120000"/>
              </a:lnSpc>
              <a:spcBef>
                <a:spcPts val="3000"/>
              </a:spcBef>
              <a:buClrTx/>
            </a:pPr>
            <a:r>
              <a:rPr lang="en-US" sz="9600" u="sng" dirty="0" smtClean="0"/>
              <a:t>The source</a:t>
            </a:r>
            <a:r>
              <a:rPr lang="en-US" sz="9600" dirty="0" smtClean="0"/>
              <a:t> </a:t>
            </a:r>
            <a:r>
              <a:rPr lang="en-US" sz="9600" dirty="0"/>
              <a:t>of support for testing individual attributes in the agency’s DATA Act submission in Section </a:t>
            </a:r>
            <a:r>
              <a:rPr lang="en-US" sz="9600" dirty="0" smtClean="0"/>
              <a:t>500.</a:t>
            </a:r>
          </a:p>
          <a:p>
            <a:pPr lvl="1">
              <a:lnSpc>
                <a:spcPct val="120000"/>
              </a:lnSpc>
              <a:spcBef>
                <a:spcPts val="4200"/>
              </a:spcBef>
              <a:buClrTx/>
            </a:pPr>
            <a:r>
              <a:rPr lang="en-US" sz="9600" u="sng" dirty="0" smtClean="0"/>
              <a:t>The Need </a:t>
            </a:r>
            <a:r>
              <a:rPr lang="en-US" sz="9600" u="sng" dirty="0"/>
              <a:t>and design </a:t>
            </a:r>
            <a:r>
              <a:rPr lang="en-US" sz="9600" dirty="0"/>
              <a:t>of alternate </a:t>
            </a:r>
            <a:r>
              <a:rPr lang="en-US" sz="9600" dirty="0" smtClean="0"/>
              <a:t>procedures.</a:t>
            </a:r>
          </a:p>
          <a:p>
            <a:pPr lvl="1">
              <a:lnSpc>
                <a:spcPct val="120000"/>
              </a:lnSpc>
              <a:spcBef>
                <a:spcPts val="1800"/>
              </a:spcBef>
              <a:buClrTx/>
            </a:pPr>
            <a:endParaRPr lang="en-US" sz="9600" dirty="0"/>
          </a:p>
          <a:p>
            <a:pPr marL="457200" lvl="1" indent="0">
              <a:lnSpc>
                <a:spcPct val="110000"/>
              </a:lnSpc>
              <a:buClrTx/>
              <a:buNone/>
            </a:pP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Picture 4"/>
          <p:cNvPicPr>
            <a:picLocks noChangeAspect="1"/>
          </p:cNvPicPr>
          <p:nvPr/>
        </p:nvPicPr>
        <p:blipFill>
          <a:blip r:embed="rId3"/>
          <a:stretch>
            <a:fillRect/>
          </a:stretch>
        </p:blipFill>
        <p:spPr>
          <a:xfrm>
            <a:off x="192966" y="75422"/>
            <a:ext cx="2609314" cy="548688"/>
          </a:xfrm>
          <a:prstGeom prst="rect">
            <a:avLst/>
          </a:prstGeom>
        </p:spPr>
      </p:pic>
    </p:spTree>
    <p:extLst>
      <p:ext uri="{BB962C8B-B14F-4D97-AF65-F5344CB8AC3E}">
        <p14:creationId xmlns:p14="http://schemas.microsoft.com/office/powerpoint/2010/main" val="470664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500"/>
                                        <p:tgtEl>
                                          <p:spTgt spid="3">
                                            <p:txEl>
                                              <p:pRg st="1" end="1"/>
                                            </p:txEl>
                                          </p:spTgt>
                                        </p:tgtEl>
                                      </p:cBhvr>
                                    </p:animEffect>
                                    <p:anim calcmode="lin" valueType="num">
                                      <p:cBhvr>
                                        <p:cTn id="19"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500"/>
                                        <p:tgtEl>
                                          <p:spTgt spid="3">
                                            <p:txEl>
                                              <p:pRg st="2" end="2"/>
                                            </p:txEl>
                                          </p:spTgt>
                                        </p:tgtEl>
                                      </p:cBhvr>
                                    </p:animEffect>
                                    <p:anim calcmode="lin" valueType="num">
                                      <p:cBhvr>
                                        <p:cTn id="26"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500"/>
                                        <p:tgtEl>
                                          <p:spTgt spid="3">
                                            <p:txEl>
                                              <p:pRg st="3" end="3"/>
                                            </p:txEl>
                                          </p:spTgt>
                                        </p:tgtEl>
                                      </p:cBhvr>
                                    </p:animEffect>
                                    <p:anim calcmode="lin" valueType="num">
                                      <p:cBhvr>
                                        <p:cTn id="3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329899"/>
            <a:ext cx="8911687" cy="1280890"/>
          </a:xfrm>
        </p:spPr>
        <p:txBody>
          <a:bodyPr/>
          <a:lstStyle/>
          <a:p>
            <a:r>
              <a:rPr lang="en-US" dirty="0" smtClean="0"/>
              <a:t>Implementation and Use of Data Standards</a:t>
            </a:r>
            <a:endParaRPr lang="en-US" dirty="0"/>
          </a:p>
        </p:txBody>
      </p:sp>
      <p:sp>
        <p:nvSpPr>
          <p:cNvPr id="3" name="Content Placeholder 2"/>
          <p:cNvSpPr>
            <a:spLocks noGrp="1"/>
          </p:cNvSpPr>
          <p:nvPr>
            <p:ph idx="1"/>
          </p:nvPr>
        </p:nvSpPr>
        <p:spPr>
          <a:xfrm>
            <a:off x="2006886" y="1401783"/>
            <a:ext cx="8915400" cy="5329646"/>
          </a:xfrm>
        </p:spPr>
        <p:txBody>
          <a:bodyPr>
            <a:normAutofit fontScale="25000" lnSpcReduction="20000"/>
          </a:bodyPr>
          <a:lstStyle/>
          <a:p>
            <a:pPr marL="457200" lvl="1" indent="0" algn="ctr">
              <a:lnSpc>
                <a:spcPct val="110000"/>
              </a:lnSpc>
              <a:spcBef>
                <a:spcPts val="0"/>
              </a:spcBef>
              <a:buClrTx/>
              <a:buNone/>
            </a:pPr>
            <a:r>
              <a:rPr lang="en-US" sz="10400" b="1" dirty="0" smtClean="0"/>
              <a:t>Audit Teams should: </a:t>
            </a:r>
          </a:p>
          <a:p>
            <a:pPr marL="457200" lvl="1" indent="0" algn="ctr">
              <a:lnSpc>
                <a:spcPct val="110000"/>
              </a:lnSpc>
              <a:spcBef>
                <a:spcPts val="0"/>
              </a:spcBef>
              <a:buClrTx/>
              <a:buNone/>
            </a:pPr>
            <a:endParaRPr lang="en-US" sz="8000" b="1" dirty="0" smtClean="0"/>
          </a:p>
          <a:p>
            <a:pPr lvl="1">
              <a:lnSpc>
                <a:spcPct val="120000"/>
              </a:lnSpc>
              <a:spcBef>
                <a:spcPts val="0"/>
              </a:spcBef>
              <a:buClrTx/>
            </a:pPr>
            <a:r>
              <a:rPr lang="en-US" sz="8000" dirty="0" smtClean="0"/>
              <a:t>Review the agency’s data inventory/mapping for Files A thru D1 and D2</a:t>
            </a:r>
          </a:p>
          <a:p>
            <a:pPr lvl="1">
              <a:lnSpc>
                <a:spcPct val="120000"/>
              </a:lnSpc>
              <a:spcBef>
                <a:spcPts val="0"/>
              </a:spcBef>
              <a:buClrTx/>
            </a:pPr>
            <a:endParaRPr lang="en-US" sz="6400" dirty="0"/>
          </a:p>
          <a:p>
            <a:pPr lvl="1">
              <a:lnSpc>
                <a:spcPct val="120000"/>
              </a:lnSpc>
              <a:spcBef>
                <a:spcPts val="0"/>
              </a:spcBef>
              <a:buClrTx/>
            </a:pPr>
            <a:r>
              <a:rPr lang="en-US" sz="8000" dirty="0" smtClean="0"/>
              <a:t>Identify appropriate source systems  where data resides and identify gaps</a:t>
            </a:r>
          </a:p>
          <a:p>
            <a:pPr lvl="1">
              <a:lnSpc>
                <a:spcPct val="120000"/>
              </a:lnSpc>
              <a:spcBef>
                <a:spcPts val="3000"/>
              </a:spcBef>
              <a:buClrTx/>
            </a:pPr>
            <a:r>
              <a:rPr lang="en-US" sz="8000" dirty="0" smtClean="0"/>
              <a:t>Determine the impact of gaps on timeliness or implementation of the data standards</a:t>
            </a:r>
          </a:p>
          <a:p>
            <a:pPr lvl="1">
              <a:lnSpc>
                <a:spcPct val="120000"/>
              </a:lnSpc>
              <a:spcBef>
                <a:spcPts val="3000"/>
              </a:spcBef>
              <a:buClrTx/>
            </a:pPr>
            <a:r>
              <a:rPr lang="en-US" sz="8000" dirty="0" smtClean="0"/>
              <a:t>Determine whether agency has consistently used the OMB and Treasury established data elements</a:t>
            </a:r>
          </a:p>
          <a:p>
            <a:pPr lvl="1">
              <a:lnSpc>
                <a:spcPct val="120000"/>
              </a:lnSpc>
              <a:spcBef>
                <a:spcPts val="3000"/>
              </a:spcBef>
              <a:buClrTx/>
            </a:pPr>
            <a:r>
              <a:rPr lang="en-US" sz="8000" dirty="0" smtClean="0"/>
              <a:t>Consider results of detailed test work</a:t>
            </a:r>
            <a:endParaRPr lang="en-US" sz="8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p:cNvPicPr>
            <a:picLocks noChangeAspect="1"/>
          </p:cNvPicPr>
          <p:nvPr/>
        </p:nvPicPr>
        <p:blipFill>
          <a:blip r:embed="rId3"/>
          <a:stretch>
            <a:fillRect/>
          </a:stretch>
        </p:blipFill>
        <p:spPr>
          <a:xfrm>
            <a:off x="192966" y="75422"/>
            <a:ext cx="2609314" cy="548688"/>
          </a:xfrm>
          <a:prstGeom prst="rect">
            <a:avLst/>
          </a:prstGeom>
        </p:spPr>
      </p:pic>
    </p:spTree>
    <p:extLst>
      <p:ext uri="{BB962C8B-B14F-4D97-AF65-F5344CB8AC3E}">
        <p14:creationId xmlns:p14="http://schemas.microsoft.com/office/powerpoint/2010/main" val="25388262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500"/>
                                        <p:tgtEl>
                                          <p:spTgt spid="3">
                                            <p:txEl>
                                              <p:pRg st="2" end="2"/>
                                            </p:txEl>
                                          </p:spTgt>
                                        </p:tgtEl>
                                      </p:cBhvr>
                                    </p:animEffect>
                                    <p:anim calcmode="lin" valueType="num">
                                      <p:cBhvr>
                                        <p:cTn id="1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500"/>
                                        <p:tgtEl>
                                          <p:spTgt spid="3">
                                            <p:txEl>
                                              <p:pRg st="4" end="4"/>
                                            </p:txEl>
                                          </p:spTgt>
                                        </p:tgtEl>
                                      </p:cBhvr>
                                    </p:animEffect>
                                    <p:anim calcmode="lin" valueType="num">
                                      <p:cBhvr>
                                        <p:cTn id="26"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anim calcmode="lin" valueType="num">
                                      <p:cBhvr>
                                        <p:cTn id="3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500"/>
                                        <p:tgtEl>
                                          <p:spTgt spid="3">
                                            <p:txEl>
                                              <p:pRg st="6" end="6"/>
                                            </p:txEl>
                                          </p:spTgt>
                                        </p:tgtEl>
                                      </p:cBhvr>
                                    </p:animEffect>
                                    <p:anim calcmode="lin" valueType="num">
                                      <p:cBhvr>
                                        <p:cTn id="40"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500"/>
                                        <p:tgtEl>
                                          <p:spTgt spid="3">
                                            <p:txEl>
                                              <p:pRg st="7" end="7"/>
                                            </p:txEl>
                                          </p:spTgt>
                                        </p:tgtEl>
                                      </p:cBhvr>
                                    </p:animEffect>
                                    <p:anim calcmode="lin" valueType="num">
                                      <p:cBhvr>
                                        <p:cTn id="47"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2</a:t>
            </a:r>
            <a:endParaRPr lang="en-US" dirty="0"/>
          </a:p>
        </p:txBody>
      </p:sp>
      <p:sp>
        <p:nvSpPr>
          <p:cNvPr id="3" name="Subtitle 2"/>
          <p:cNvSpPr>
            <a:spLocks noGrp="1"/>
          </p:cNvSpPr>
          <p:nvPr>
            <p:ph type="subTitle" idx="1"/>
          </p:nvPr>
        </p:nvSpPr>
        <p:spPr>
          <a:xfrm>
            <a:off x="2597525" y="4792262"/>
            <a:ext cx="8915399" cy="2169521"/>
          </a:xfrm>
        </p:spPr>
        <p:txBody>
          <a:bodyPr>
            <a:normAutofit/>
          </a:bodyPr>
          <a:lstStyle/>
          <a:p>
            <a:r>
              <a:rPr lang="en-US" dirty="0" smtClean="0"/>
              <a:t>Revised Definitions</a:t>
            </a:r>
          </a:p>
          <a:p>
            <a:r>
              <a:rPr lang="en-US" dirty="0" smtClean="0"/>
              <a:t>Sampling Methodology</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277518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3000" fill="hold"/>
                                        <p:tgtEl>
                                          <p:spTgt spid="2"/>
                                        </p:tgtEl>
                                        <p:attrNameLst>
                                          <p:attrName>style.color</p:attrName>
                                        </p:attrNameLst>
                                      </p:cBhvr>
                                      <p:to>
                                        <p:clrVal>
                                          <a:schemeClr val="tx2"/>
                                        </p:clrVal>
                                      </p:to>
                                    </p:set>
                                    <p:set>
                                      <p:cBhvr>
                                        <p:cTn id="7" dur="3000" fill="hold"/>
                                        <p:tgtEl>
                                          <p:spTgt spid="2"/>
                                        </p:tgtEl>
                                        <p:attrNameLst>
                                          <p:attrName>fillcolor</p:attrName>
                                        </p:attrNameLst>
                                      </p:cBhvr>
                                      <p:to>
                                        <p:clrVal>
                                          <a:schemeClr val="tx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013" y="2108200"/>
            <a:ext cx="8915399" cy="2262781"/>
          </a:xfrm>
        </p:spPr>
        <p:txBody>
          <a:bodyPr>
            <a:normAutofit/>
          </a:bodyPr>
          <a:lstStyle/>
          <a:p>
            <a:pPr algn="ctr"/>
            <a:r>
              <a:rPr lang="en-US" sz="5000" i="1" dirty="0" smtClean="0"/>
              <a:t>Revised </a:t>
            </a:r>
            <a:r>
              <a:rPr lang="en-US" sz="5000" i="1" dirty="0"/>
              <a:t>Definitions, and</a:t>
            </a:r>
            <a:br>
              <a:rPr lang="en-US" sz="5000" i="1" dirty="0"/>
            </a:br>
            <a:r>
              <a:rPr lang="en-US" sz="5000" i="1" dirty="0"/>
              <a:t>Sampling Methodology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5261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2589212" y="2133600"/>
            <a:ext cx="8915400" cy="2775284"/>
          </a:xfrm>
        </p:spPr>
        <p:txBody>
          <a:bodyPr>
            <a:noAutofit/>
          </a:bodyPr>
          <a:lstStyle/>
          <a:p>
            <a:r>
              <a:rPr lang="en-US" sz="3200" dirty="0" smtClean="0"/>
              <a:t>Understand the revised definitions for completeness, accuracy, timeliness, and quality.</a:t>
            </a:r>
          </a:p>
          <a:p>
            <a:pPr marL="0" indent="0">
              <a:buNone/>
            </a:pPr>
            <a:endParaRPr lang="en-US" sz="3600" dirty="0" smtClean="0"/>
          </a:p>
          <a:p>
            <a:r>
              <a:rPr lang="en-US" sz="3200" dirty="0" smtClean="0"/>
              <a:t>Understand the sampling methodology</a:t>
            </a:r>
            <a:endParaRPr lang="en-US" sz="3200" dirty="0"/>
          </a:p>
        </p:txBody>
      </p:sp>
      <p:pic>
        <p:nvPicPr>
          <p:cNvPr id="4" name="Picture 3"/>
          <p:cNvPicPr>
            <a:picLocks noChangeAspect="1"/>
          </p:cNvPicPr>
          <p:nvPr/>
        </p:nvPicPr>
        <p:blipFill>
          <a:blip r:embed="rId3"/>
          <a:stretch>
            <a:fillRect/>
          </a:stretch>
        </p:blipFill>
        <p:spPr>
          <a:xfrm>
            <a:off x="192966" y="91464"/>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2091234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Definitions – Section 510</a:t>
            </a:r>
            <a:endParaRPr lang="en-US" dirty="0"/>
          </a:p>
        </p:txBody>
      </p:sp>
      <p:sp>
        <p:nvSpPr>
          <p:cNvPr id="3" name="Content Placeholder 2"/>
          <p:cNvSpPr>
            <a:spLocks noGrp="1"/>
          </p:cNvSpPr>
          <p:nvPr>
            <p:ph idx="1"/>
          </p:nvPr>
        </p:nvSpPr>
        <p:spPr>
          <a:xfrm>
            <a:off x="2589212" y="1680409"/>
            <a:ext cx="8915400" cy="4624137"/>
          </a:xfrm>
        </p:spPr>
        <p:txBody>
          <a:bodyPr>
            <a:noAutofit/>
          </a:bodyPr>
          <a:lstStyle/>
          <a:p>
            <a:r>
              <a:rPr lang="en-US" sz="2800" dirty="0" smtClean="0"/>
              <a:t>Completeness of Agency Submission</a:t>
            </a:r>
          </a:p>
          <a:p>
            <a:pPr marL="0" indent="0">
              <a:buNone/>
            </a:pPr>
            <a:endParaRPr lang="en-US" sz="400" dirty="0" smtClean="0"/>
          </a:p>
          <a:p>
            <a:r>
              <a:rPr lang="en-US" sz="2800" dirty="0" smtClean="0"/>
              <a:t>Timeliness of Agency Submission</a:t>
            </a:r>
          </a:p>
          <a:p>
            <a:pPr marL="0" indent="0">
              <a:buNone/>
            </a:pPr>
            <a:endParaRPr lang="en-US" sz="400" dirty="0" smtClean="0"/>
          </a:p>
          <a:p>
            <a:r>
              <a:rPr lang="en-US" sz="2800" dirty="0" smtClean="0"/>
              <a:t>Completeness of Data Elements</a:t>
            </a:r>
          </a:p>
          <a:p>
            <a:pPr marL="0" indent="0">
              <a:buNone/>
            </a:pPr>
            <a:endParaRPr lang="en-US" sz="400" dirty="0" smtClean="0"/>
          </a:p>
          <a:p>
            <a:r>
              <a:rPr lang="en-US" sz="2800" dirty="0" smtClean="0"/>
              <a:t>Accuracy of Data Elements</a:t>
            </a:r>
          </a:p>
          <a:p>
            <a:pPr marL="0" indent="0">
              <a:buNone/>
            </a:pPr>
            <a:endParaRPr lang="en-US" sz="400" dirty="0" smtClean="0"/>
          </a:p>
          <a:p>
            <a:r>
              <a:rPr lang="en-US" sz="2800" dirty="0" smtClean="0"/>
              <a:t>Timeliness of Data Elements</a:t>
            </a:r>
          </a:p>
          <a:p>
            <a:pPr marL="0" indent="0">
              <a:buNone/>
            </a:pPr>
            <a:endParaRPr lang="en-US" sz="400" dirty="0" smtClean="0"/>
          </a:p>
          <a:p>
            <a:r>
              <a:rPr lang="en-US" sz="2800" dirty="0" smtClean="0"/>
              <a:t>Quality</a:t>
            </a:r>
            <a:endParaRPr lang="en-US" sz="28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79417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Completeness of Agency Submission</a:t>
            </a:r>
            <a:endParaRPr lang="en-US" dirty="0"/>
          </a:p>
        </p:txBody>
      </p:sp>
      <p:sp>
        <p:nvSpPr>
          <p:cNvPr id="3" name="Content Placeholder 2"/>
          <p:cNvSpPr>
            <a:spLocks noGrp="1"/>
          </p:cNvSpPr>
          <p:nvPr>
            <p:ph idx="1"/>
          </p:nvPr>
        </p:nvSpPr>
        <p:spPr>
          <a:xfrm>
            <a:off x="2213812" y="1556083"/>
            <a:ext cx="9290800" cy="4636169"/>
          </a:xfrm>
        </p:spPr>
        <p:txBody>
          <a:bodyPr>
            <a:noAutofit/>
          </a:bodyPr>
          <a:lstStyle/>
          <a:p>
            <a:pPr>
              <a:spcAft>
                <a:spcPts val="1200"/>
              </a:spcAft>
            </a:pPr>
            <a:r>
              <a:rPr lang="en-US" sz="3000" dirty="0" smtClean="0"/>
              <a:t>Completeness of Agency Submission</a:t>
            </a:r>
          </a:p>
          <a:p>
            <a:pPr marL="457200" lvl="1" indent="0">
              <a:spcAft>
                <a:spcPts val="1200"/>
              </a:spcAft>
              <a:buNone/>
            </a:pPr>
            <a:r>
              <a:rPr lang="en-US" sz="2800" dirty="0"/>
              <a:t>Transactions and events </a:t>
            </a:r>
            <a:r>
              <a:rPr lang="en-US" sz="2800" dirty="0" smtClean="0"/>
              <a:t>that </a:t>
            </a:r>
            <a:r>
              <a:rPr lang="en-US" sz="2800" dirty="0"/>
              <a:t>should have been recorded are recorded in the proper </a:t>
            </a:r>
            <a:r>
              <a:rPr lang="en-US" sz="2800" dirty="0" smtClean="0"/>
              <a:t>period.</a:t>
            </a:r>
          </a:p>
          <a:p>
            <a:pPr lvl="1">
              <a:spcBef>
                <a:spcPts val="1800"/>
              </a:spcBef>
              <a:spcAft>
                <a:spcPts val="1200"/>
              </a:spcAft>
            </a:pPr>
            <a:r>
              <a:rPr lang="en-US" sz="2800" b="1" dirty="0" smtClean="0"/>
              <a:t>File A</a:t>
            </a:r>
          </a:p>
          <a:p>
            <a:pPr lvl="1">
              <a:spcAft>
                <a:spcPts val="1200"/>
              </a:spcAft>
            </a:pPr>
            <a:r>
              <a:rPr lang="en-US" sz="2800" b="1" dirty="0" smtClean="0"/>
              <a:t>File B</a:t>
            </a:r>
          </a:p>
          <a:p>
            <a:pPr lvl="1">
              <a:spcAft>
                <a:spcPts val="1200"/>
              </a:spcAft>
            </a:pPr>
            <a:r>
              <a:rPr lang="en-US" sz="2800" b="1" dirty="0" smtClean="0"/>
              <a:t>File C</a:t>
            </a:r>
            <a:endParaRPr lang="en-US" sz="2800" b="1"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3848987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 presetClass="entr" presetSubtype="2" fill="hold" nodeType="afterEffect" p14:presetBounceEnd="6000">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14:bounceEnd="6000">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6000">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2" fill="hold" nodeType="afterEffect" p14:presetBounceEnd="6000">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14:bounceEnd="6000">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6000">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2" fill="hold" nodeType="afterEffect" p14:presetBounceEnd="6000">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14:bounceEnd="6000">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6000">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2"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835" y="300108"/>
            <a:ext cx="8911687" cy="1280890"/>
          </a:xfrm>
        </p:spPr>
        <p:txBody>
          <a:bodyPr/>
          <a:lstStyle/>
          <a:p>
            <a:r>
              <a:rPr lang="en-US" dirty="0" smtClean="0"/>
              <a:t>Timeliness of Agency Submission</a:t>
            </a:r>
            <a:endParaRPr lang="en-US" dirty="0"/>
          </a:p>
        </p:txBody>
      </p:sp>
      <p:pic>
        <p:nvPicPr>
          <p:cNvPr id="5" name="Picture 6"/>
          <p:cNvPicPr>
            <a:picLocks noChangeAspect="1"/>
          </p:cNvPicPr>
          <p:nvPr/>
        </p:nvPicPr>
        <p:blipFill>
          <a:blip r:embed="rId3"/>
          <a:stretch>
            <a:fillRect/>
          </a:stretch>
        </p:blipFill>
        <p:spPr>
          <a:xfrm>
            <a:off x="617073" y="3160296"/>
            <a:ext cx="11401745" cy="3249530"/>
          </a:xfrm>
          <a:prstGeom prst="rect">
            <a:avLst/>
          </a:prstGeom>
          <a:noFill/>
          <a:ln w="25400">
            <a:solidFill>
              <a:schemeClr val="accent2">
                <a:lumMod val="50000"/>
              </a:schemeClr>
            </a:solidFill>
          </a:ln>
        </p:spPr>
      </p:pic>
      <p:sp>
        <p:nvSpPr>
          <p:cNvPr id="6" name="Content Placeholder 2"/>
          <p:cNvSpPr>
            <a:spLocks noGrp="1"/>
          </p:cNvSpPr>
          <p:nvPr>
            <p:ph idx="1"/>
          </p:nvPr>
        </p:nvSpPr>
        <p:spPr>
          <a:xfrm>
            <a:off x="1676328" y="1171027"/>
            <a:ext cx="10230195" cy="2149642"/>
          </a:xfrm>
        </p:spPr>
        <p:txBody>
          <a:bodyPr>
            <a:noAutofit/>
          </a:bodyPr>
          <a:lstStyle/>
          <a:p>
            <a:r>
              <a:rPr lang="en-US" sz="2800" b="1" dirty="0" smtClean="0"/>
              <a:t>Timeliness of Agency Submission</a:t>
            </a:r>
          </a:p>
          <a:p>
            <a:pPr marL="457200" lvl="1" indent="0">
              <a:buNone/>
            </a:pPr>
            <a:r>
              <a:rPr lang="en-US" sz="2400" dirty="0"/>
              <a:t>Reporting of the Agency DATA Act submission to the DATA Act Broker is in accordance with the schedule established by the Treasury DATA Act Project Management Office (PMO</a:t>
            </a:r>
            <a:r>
              <a:rPr lang="en-US" sz="2400" dirty="0" smtClean="0"/>
              <a:t>).</a:t>
            </a:r>
            <a:endParaRPr lang="en-US" sz="2400" dirty="0"/>
          </a:p>
        </p:txBody>
      </p:sp>
      <p:pic>
        <p:nvPicPr>
          <p:cNvPr id="7" name="Picture 6"/>
          <p:cNvPicPr>
            <a:picLocks noChangeAspect="1"/>
          </p:cNvPicPr>
          <p:nvPr/>
        </p:nvPicPr>
        <p:blipFill>
          <a:blip r:embed="rId4"/>
          <a:stretch>
            <a:fillRect/>
          </a:stretch>
        </p:blipFill>
        <p:spPr>
          <a:xfrm>
            <a:off x="192966" y="75422"/>
            <a:ext cx="2609314" cy="54868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5496990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512" y="184958"/>
            <a:ext cx="8911687" cy="1280890"/>
          </a:xfrm>
        </p:spPr>
        <p:txBody>
          <a:bodyPr/>
          <a:lstStyle/>
          <a:p>
            <a:r>
              <a:rPr lang="en-US" dirty="0" smtClean="0"/>
              <a:t>Data Elements</a:t>
            </a:r>
            <a:endParaRPr lang="en-US" dirty="0"/>
          </a:p>
        </p:txBody>
      </p:sp>
      <p:sp>
        <p:nvSpPr>
          <p:cNvPr id="3" name="Content Placeholder 2"/>
          <p:cNvSpPr>
            <a:spLocks noGrp="1"/>
          </p:cNvSpPr>
          <p:nvPr>
            <p:ph idx="1"/>
          </p:nvPr>
        </p:nvSpPr>
        <p:spPr>
          <a:xfrm>
            <a:off x="1815988" y="1026695"/>
            <a:ext cx="9897979" cy="5831305"/>
          </a:xfrm>
        </p:spPr>
        <p:txBody>
          <a:bodyPr>
            <a:normAutofit fontScale="55000" lnSpcReduction="20000"/>
          </a:bodyPr>
          <a:lstStyle/>
          <a:p>
            <a:r>
              <a:rPr lang="en-US" sz="4000" b="1" u="sng" dirty="0" smtClean="0"/>
              <a:t>Completeness</a:t>
            </a:r>
          </a:p>
          <a:p>
            <a:pPr marL="457200" lvl="1" indent="0">
              <a:lnSpc>
                <a:spcPct val="120000"/>
              </a:lnSpc>
              <a:spcBef>
                <a:spcPts val="600"/>
              </a:spcBef>
              <a:buNone/>
            </a:pPr>
            <a:r>
              <a:rPr lang="en-US" sz="4000" dirty="0"/>
              <a:t>For each of the required data elements that should have been reported, the data element was reported in the appropriate Files A through </a:t>
            </a:r>
            <a:r>
              <a:rPr lang="en-US" sz="4000" dirty="0" smtClean="0"/>
              <a:t>D2.</a:t>
            </a:r>
          </a:p>
          <a:p>
            <a:r>
              <a:rPr lang="en-US" sz="4000" b="1" u="sng" dirty="0" smtClean="0"/>
              <a:t>Accuracy</a:t>
            </a:r>
          </a:p>
          <a:p>
            <a:pPr marL="457200" lvl="1" indent="0">
              <a:lnSpc>
                <a:spcPct val="120000"/>
              </a:lnSpc>
              <a:spcBef>
                <a:spcPts val="600"/>
              </a:spcBef>
              <a:buNone/>
            </a:pPr>
            <a:r>
              <a:rPr lang="en-US" sz="4000" dirty="0"/>
              <a:t>Amounts and other data relating to recorded transactions have been recorded in accordance with the DAIMS RSS, IDD, and the online data dictionary, and </a:t>
            </a:r>
            <a:r>
              <a:rPr lang="en-US" sz="4000" dirty="0" smtClean="0"/>
              <a:t>agree </a:t>
            </a:r>
            <a:r>
              <a:rPr lang="en-US" sz="4000" dirty="0"/>
              <a:t>with </a:t>
            </a:r>
            <a:r>
              <a:rPr lang="en-US" sz="4000" dirty="0" smtClean="0"/>
              <a:t>authoritative source record.</a:t>
            </a:r>
          </a:p>
          <a:p>
            <a:r>
              <a:rPr lang="en-US" sz="4000" b="1" u="sng" dirty="0" smtClean="0"/>
              <a:t>Timeliness</a:t>
            </a:r>
          </a:p>
          <a:p>
            <a:pPr marL="457200" lvl="1" indent="0">
              <a:lnSpc>
                <a:spcPct val="120000"/>
              </a:lnSpc>
              <a:spcBef>
                <a:spcPts val="600"/>
              </a:spcBef>
              <a:buNone/>
            </a:pPr>
            <a:r>
              <a:rPr lang="en-US" sz="4000" dirty="0"/>
              <a:t>For each of the required data elements that should have been reported, the data elements were reported in accordance with the reporting schedules defined by the financial, </a:t>
            </a:r>
            <a:r>
              <a:rPr lang="en-US" sz="4000" dirty="0" smtClean="0"/>
              <a:t>procurement </a:t>
            </a:r>
            <a:r>
              <a:rPr lang="en-US" sz="4000" dirty="0"/>
              <a:t>and financial assistance requirements (FFATA, FAR, Federal Procurement Data System – Next Generation (FPDS-NG), Financial Assistance Broker Submission (FABS) and </a:t>
            </a:r>
            <a:r>
              <a:rPr lang="en-US" sz="4000" dirty="0" smtClean="0"/>
              <a:t>DAIMS).</a:t>
            </a:r>
            <a:r>
              <a:rPr lang="en-US" sz="4000" dirty="0"/>
              <a:t> </a:t>
            </a:r>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8324652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2193559" y="1551268"/>
            <a:ext cx="8915400" cy="4983345"/>
          </a:xfrm>
        </p:spPr>
        <p:txBody>
          <a:bodyPr>
            <a:normAutofit fontScale="85000" lnSpcReduction="20000"/>
          </a:bodyPr>
          <a:lstStyle/>
          <a:p>
            <a:pPr marL="0" indent="0" algn="ctr">
              <a:buNone/>
            </a:pPr>
            <a:r>
              <a:rPr lang="en-US" sz="3100" b="1" dirty="0">
                <a:solidFill>
                  <a:schemeClr val="tx1"/>
                </a:solidFill>
              </a:rPr>
              <a:t>Digital Accountability and Transparency Act of </a:t>
            </a:r>
            <a:r>
              <a:rPr lang="en-US" sz="3100" b="1" dirty="0" smtClean="0">
                <a:solidFill>
                  <a:schemeClr val="tx1"/>
                </a:solidFill>
              </a:rPr>
              <a:t>2014 (DATA Act)</a:t>
            </a:r>
          </a:p>
          <a:p>
            <a:pPr marL="0" indent="0" algn="ctr">
              <a:buNone/>
            </a:pPr>
            <a:endParaRPr lang="en-US" sz="100" b="1" dirty="0" smtClean="0">
              <a:solidFill>
                <a:schemeClr val="tx1"/>
              </a:solidFill>
            </a:endParaRPr>
          </a:p>
          <a:p>
            <a:pPr marL="342900" lvl="1" indent="-342900">
              <a:lnSpc>
                <a:spcPct val="110000"/>
              </a:lnSpc>
              <a:spcBef>
                <a:spcPts val="1200"/>
              </a:spcBef>
            </a:pPr>
            <a:r>
              <a:rPr lang="en-US" sz="2800" dirty="0" smtClean="0"/>
              <a:t>Requires Federal </a:t>
            </a:r>
            <a:r>
              <a:rPr lang="en-US" sz="2800" dirty="0"/>
              <a:t>agencies to report financial and award data in accordance with the established Government-wide financial data </a:t>
            </a:r>
            <a:r>
              <a:rPr lang="en-US" sz="2800" dirty="0" smtClean="0"/>
              <a:t>standards</a:t>
            </a:r>
          </a:p>
          <a:p>
            <a:pPr marL="0" lvl="1" indent="0">
              <a:lnSpc>
                <a:spcPct val="110000"/>
              </a:lnSpc>
              <a:buNone/>
            </a:pPr>
            <a:endParaRPr lang="en-US" sz="600" dirty="0" smtClean="0"/>
          </a:p>
          <a:p>
            <a:pPr marL="342900" lvl="1" indent="-342900">
              <a:lnSpc>
                <a:spcPct val="110000"/>
              </a:lnSpc>
            </a:pPr>
            <a:r>
              <a:rPr lang="en-US" sz="2800" dirty="0" smtClean="0"/>
              <a:t>Requires IGs to:</a:t>
            </a:r>
          </a:p>
          <a:p>
            <a:pPr marL="742950" lvl="2" indent="-342900">
              <a:lnSpc>
                <a:spcPct val="110000"/>
              </a:lnSpc>
            </a:pPr>
            <a:r>
              <a:rPr lang="en-US" sz="2800" dirty="0" smtClean="0"/>
              <a:t>Review a statistically </a:t>
            </a:r>
            <a:r>
              <a:rPr lang="en-US" sz="2800" dirty="0"/>
              <a:t>valid sample of the spending data submitted by its Federal agency</a:t>
            </a:r>
            <a:endParaRPr lang="en-US" sz="2800" dirty="0" smtClean="0"/>
          </a:p>
          <a:p>
            <a:pPr marL="742950" lvl="2" indent="-342900">
              <a:lnSpc>
                <a:spcPct val="110000"/>
              </a:lnSpc>
            </a:pPr>
            <a:r>
              <a:rPr lang="en-US" sz="2800" dirty="0" smtClean="0"/>
              <a:t>Submit to Congress </a:t>
            </a:r>
            <a:r>
              <a:rPr lang="en-US" sz="2800" dirty="0"/>
              <a:t>and make publically available a report assessing completeness, timeliness, quality, and accuracy of the data sampled; and implementation and use of Data Standards by the Federal agency</a:t>
            </a:r>
          </a:p>
          <a:p>
            <a:pPr marL="400050" lvl="2" indent="0">
              <a:lnSpc>
                <a:spcPct val="110000"/>
              </a:lnSpc>
              <a:buNone/>
            </a:pPr>
            <a:endParaRPr lang="en-US" sz="3200" dirty="0" smtClean="0">
              <a:solidFill>
                <a:srgbClr val="0070C0"/>
              </a:solidFill>
            </a:endParaRPr>
          </a:p>
        </p:txBody>
      </p:sp>
      <p:pic>
        <p:nvPicPr>
          <p:cNvPr id="4" name="Picture 3"/>
          <p:cNvPicPr>
            <a:picLocks noChangeAspect="1"/>
          </p:cNvPicPr>
          <p:nvPr/>
        </p:nvPicPr>
        <p:blipFill>
          <a:blip r:embed="rId3"/>
          <a:stretch>
            <a:fillRect/>
          </a:stretch>
        </p:blipFill>
        <p:spPr>
          <a:xfrm>
            <a:off x="222391" y="75422"/>
            <a:ext cx="2603218" cy="548688"/>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2133698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14:presetBounceEnd="5000">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14:bounceEnd="5000">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5000">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2" fill="hold" nodeType="afterEffect" p14:presetBounceEnd="10000">
                                      <p:stCondLst>
                                        <p:cond delay="50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26" dur="10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2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14:presetBounceEnd="10000">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32" dur="10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33"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2" fill="hold" nodeType="afterEffect">
                                      <p:stCondLst>
                                        <p:cond delay="50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Completeness of Data Elements</a:t>
            </a:r>
            <a:endParaRPr lang="en-US" dirty="0"/>
          </a:p>
        </p:txBody>
      </p:sp>
      <p:sp>
        <p:nvSpPr>
          <p:cNvPr id="3" name="Content Placeholder 2"/>
          <p:cNvSpPr>
            <a:spLocks noGrp="1"/>
          </p:cNvSpPr>
          <p:nvPr>
            <p:ph idx="1"/>
          </p:nvPr>
        </p:nvSpPr>
        <p:spPr/>
        <p:txBody>
          <a:bodyPr>
            <a:normAutofit/>
          </a:bodyPr>
          <a:lstStyle/>
          <a:p>
            <a:pPr>
              <a:spcAft>
                <a:spcPts val="1200"/>
              </a:spcAft>
            </a:pPr>
            <a:r>
              <a:rPr lang="en-US" sz="3200" u="sng" dirty="0" smtClean="0"/>
              <a:t>First determine </a:t>
            </a:r>
            <a:r>
              <a:rPr lang="en-US" sz="3200" dirty="0" smtClean="0"/>
              <a:t>if the data element is required to be reported.</a:t>
            </a:r>
          </a:p>
          <a:p>
            <a:pPr>
              <a:spcBef>
                <a:spcPts val="3000"/>
              </a:spcBef>
              <a:spcAft>
                <a:spcPts val="1200"/>
              </a:spcAft>
            </a:pPr>
            <a:r>
              <a:rPr lang="en-US" sz="3200" u="sng" dirty="0" smtClean="0"/>
              <a:t>If required</a:t>
            </a:r>
            <a:r>
              <a:rPr lang="en-US" sz="3200" dirty="0" smtClean="0"/>
              <a:t>, is something there?</a:t>
            </a:r>
          </a:p>
          <a:p>
            <a:pPr>
              <a:spcBef>
                <a:spcPts val="3000"/>
              </a:spcBef>
              <a:spcAft>
                <a:spcPts val="1200"/>
              </a:spcAft>
            </a:pPr>
            <a:r>
              <a:rPr lang="en-US" sz="3200" u="sng" dirty="0" smtClean="0"/>
              <a:t>If not required </a:t>
            </a:r>
            <a:r>
              <a:rPr lang="en-US" sz="3200" dirty="0" smtClean="0"/>
              <a:t>then it would not be applicable.</a:t>
            </a:r>
            <a:endParaRPr lang="en-US" sz="32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0767679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879" y="636141"/>
            <a:ext cx="8911687" cy="1280890"/>
          </a:xfrm>
        </p:spPr>
        <p:txBody>
          <a:bodyPr/>
          <a:lstStyle/>
          <a:p>
            <a:r>
              <a:rPr lang="en-US" dirty="0" smtClean="0"/>
              <a:t>Accuracy of Data Element</a:t>
            </a:r>
            <a:endParaRPr lang="en-US" dirty="0"/>
          </a:p>
        </p:txBody>
      </p:sp>
      <p:sp>
        <p:nvSpPr>
          <p:cNvPr id="3" name="Content Placeholder 2"/>
          <p:cNvSpPr>
            <a:spLocks noGrp="1"/>
          </p:cNvSpPr>
          <p:nvPr>
            <p:ph idx="1"/>
          </p:nvPr>
        </p:nvSpPr>
        <p:spPr>
          <a:xfrm>
            <a:off x="2311879" y="1913865"/>
            <a:ext cx="9192733" cy="4944135"/>
          </a:xfrm>
        </p:spPr>
        <p:txBody>
          <a:bodyPr>
            <a:normAutofit/>
          </a:bodyPr>
          <a:lstStyle/>
          <a:p>
            <a:pPr>
              <a:spcAft>
                <a:spcPts val="1200"/>
              </a:spcAft>
            </a:pPr>
            <a:r>
              <a:rPr lang="en-US" sz="2800" dirty="0" smtClean="0"/>
              <a:t>Is it consistent with the authoritative source record?</a:t>
            </a:r>
          </a:p>
          <a:p>
            <a:pPr>
              <a:spcBef>
                <a:spcPts val="1800"/>
              </a:spcBef>
              <a:spcAft>
                <a:spcPts val="1200"/>
              </a:spcAft>
            </a:pPr>
            <a:r>
              <a:rPr lang="en-US" sz="2800" dirty="0" smtClean="0"/>
              <a:t>Is it reported according to the requirements in the DAIMS RSS, IDD and the online data dictionary?</a:t>
            </a:r>
          </a:p>
          <a:p>
            <a:pPr>
              <a:spcBef>
                <a:spcPts val="1800"/>
              </a:spcBef>
            </a:pPr>
            <a:r>
              <a:rPr lang="en-US" sz="2800" dirty="0" smtClean="0"/>
              <a:t>A </a:t>
            </a:r>
            <a:r>
              <a:rPr lang="en-US" sz="2800" dirty="0"/>
              <a:t>Crosswalk for File </a:t>
            </a:r>
            <a:r>
              <a:rPr lang="en-US" sz="2800" dirty="0" smtClean="0"/>
              <a:t>D1 is referenced in </a:t>
            </a:r>
            <a:r>
              <a:rPr lang="en-US" sz="2800" dirty="0"/>
              <a:t>the </a:t>
            </a:r>
            <a:r>
              <a:rPr lang="en-US" sz="2800" dirty="0" smtClean="0"/>
              <a:t>Guide (See Appendix </a:t>
            </a:r>
            <a:r>
              <a:rPr lang="en-US" sz="2800" dirty="0"/>
              <a:t>5) that </a:t>
            </a:r>
            <a:r>
              <a:rPr lang="en-US" sz="2800" dirty="0" smtClean="0"/>
              <a:t>includes </a:t>
            </a:r>
            <a:r>
              <a:rPr lang="en-US" sz="2800" dirty="0"/>
              <a:t>authoritative sources for procurement-related data </a:t>
            </a:r>
            <a:r>
              <a:rPr lang="en-US" sz="2800" dirty="0" smtClean="0"/>
              <a:t>elements.</a:t>
            </a:r>
            <a:endParaRPr lang="en-US" sz="2800" dirty="0"/>
          </a:p>
          <a:p>
            <a:endParaRPr lang="en-US" sz="32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760653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3" y="660204"/>
            <a:ext cx="8911687" cy="1280890"/>
          </a:xfrm>
        </p:spPr>
        <p:txBody>
          <a:bodyPr/>
          <a:lstStyle/>
          <a:p>
            <a:r>
              <a:rPr lang="en-US" dirty="0" smtClean="0"/>
              <a:t>Accuracy of Data Elements</a:t>
            </a:r>
            <a:endParaRPr lang="en-US" dirty="0"/>
          </a:p>
        </p:txBody>
      </p:sp>
      <p:sp>
        <p:nvSpPr>
          <p:cNvPr id="3" name="Content Placeholder 2"/>
          <p:cNvSpPr>
            <a:spLocks noGrp="1"/>
          </p:cNvSpPr>
          <p:nvPr>
            <p:ph idx="1"/>
          </p:nvPr>
        </p:nvSpPr>
        <p:spPr>
          <a:xfrm>
            <a:off x="1974273" y="1501030"/>
            <a:ext cx="9530339" cy="5220611"/>
          </a:xfrm>
        </p:spPr>
        <p:txBody>
          <a:bodyPr>
            <a:normAutofit fontScale="92500" lnSpcReduction="20000"/>
          </a:bodyPr>
          <a:lstStyle/>
          <a:p>
            <a:r>
              <a:rPr lang="en-US" sz="3000" dirty="0" smtClean="0"/>
              <a:t>Optional Data Elements</a:t>
            </a:r>
          </a:p>
          <a:p>
            <a:pPr lvl="1">
              <a:spcBef>
                <a:spcPts val="1200"/>
              </a:spcBef>
            </a:pPr>
            <a:r>
              <a:rPr lang="en-US" sz="2600" dirty="0" smtClean="0"/>
              <a:t>If reported, must test for accuracy</a:t>
            </a:r>
          </a:p>
          <a:p>
            <a:pPr lvl="1"/>
            <a:r>
              <a:rPr lang="en-US" sz="2600" dirty="0" smtClean="0"/>
              <a:t>If not reported, accuracy is considered not applicable</a:t>
            </a:r>
            <a:endParaRPr lang="en-US" sz="2600" dirty="0"/>
          </a:p>
          <a:p>
            <a:pPr marL="457200" lvl="1" indent="0">
              <a:buNone/>
            </a:pPr>
            <a:endParaRPr lang="en-US" sz="500" dirty="0" smtClean="0"/>
          </a:p>
          <a:p>
            <a:pPr>
              <a:lnSpc>
                <a:spcPct val="120000"/>
              </a:lnSpc>
            </a:pPr>
            <a:r>
              <a:rPr lang="en-US" sz="3000" dirty="0" smtClean="0"/>
              <a:t>Errors not attributable to the agency such as Third-party systems (like Treasury’s Broker or GSA)</a:t>
            </a:r>
          </a:p>
          <a:p>
            <a:pPr lvl="1">
              <a:spcBef>
                <a:spcPts val="1200"/>
              </a:spcBef>
            </a:pPr>
            <a:r>
              <a:rPr lang="en-US" sz="2600" dirty="0" smtClean="0"/>
              <a:t>Must be tested for accuracy</a:t>
            </a:r>
          </a:p>
          <a:p>
            <a:pPr lvl="1">
              <a:lnSpc>
                <a:spcPct val="110000"/>
              </a:lnSpc>
            </a:pPr>
            <a:r>
              <a:rPr lang="en-US" sz="2600" dirty="0" smtClean="0"/>
              <a:t>Results can be summarized and described separately in the report.</a:t>
            </a:r>
          </a:p>
          <a:p>
            <a:pPr marL="457200" lvl="1" indent="0">
              <a:buNone/>
            </a:pPr>
            <a:endParaRPr lang="en-US" sz="500" dirty="0" smtClean="0"/>
          </a:p>
          <a:p>
            <a:pPr>
              <a:lnSpc>
                <a:spcPct val="110000"/>
              </a:lnSpc>
              <a:spcBef>
                <a:spcPts val="600"/>
              </a:spcBef>
            </a:pPr>
            <a:r>
              <a:rPr lang="en-US" sz="3000" dirty="0"/>
              <a:t>Keep track of dollar-value errors to provide context to any dollar-related </a:t>
            </a:r>
            <a:r>
              <a:rPr lang="en-US" sz="3000" dirty="0" smtClean="0"/>
              <a:t>data elements.  (not projectable)</a:t>
            </a:r>
            <a:endParaRPr lang="en-US" sz="3000" dirty="0"/>
          </a:p>
        </p:txBody>
      </p:sp>
      <p:sp>
        <p:nvSpPr>
          <p:cNvPr id="4" name="TextBox 3"/>
          <p:cNvSpPr txBox="1"/>
          <p:nvPr/>
        </p:nvSpPr>
        <p:spPr>
          <a:xfrm>
            <a:off x="11050340" y="334595"/>
            <a:ext cx="635619" cy="646331"/>
          </a:xfrm>
          <a:prstGeom prst="rect">
            <a:avLst/>
          </a:prstGeom>
          <a:noFill/>
          <a:ln w="28575">
            <a:solidFill>
              <a:srgbClr val="FF0000"/>
            </a:solidFill>
          </a:ln>
        </p:spPr>
        <p:txBody>
          <a:bodyPr wrap="square" rtlCol="0">
            <a:spAutoFit/>
          </a:bodyPr>
          <a:lstStyle/>
          <a:p>
            <a:r>
              <a:rPr lang="en-US" b="1" dirty="0" smtClean="0">
                <a:solidFill>
                  <a:srgbClr val="FF0000"/>
                </a:solidFill>
              </a:rPr>
              <a:t>CPE#04</a:t>
            </a:r>
            <a:endParaRPr lang="en-US" b="1" dirty="0">
              <a:solidFill>
                <a:srgbClr val="FF0000"/>
              </a:solidFill>
            </a:endParaRPr>
          </a:p>
        </p:txBody>
      </p:sp>
      <p:pic>
        <p:nvPicPr>
          <p:cNvPr id="5" name="Picture 4"/>
          <p:cNvPicPr>
            <a:picLocks noChangeAspect="1"/>
          </p:cNvPicPr>
          <p:nvPr/>
        </p:nvPicPr>
        <p:blipFill>
          <a:blip r:embed="rId3"/>
          <a:stretch>
            <a:fillRect/>
          </a:stretch>
        </p:blipFill>
        <p:spPr>
          <a:xfrm>
            <a:off x="192966" y="75422"/>
            <a:ext cx="2609314" cy="548688"/>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40751888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14:presetBounceEnd="6000">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14:bounceEnd="6000">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6000">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2" presetClass="entr" presetSubtype="2" fill="hold" nodeType="afterEffect" p14:presetBounceEnd="10000">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par>
                              <p:cTn id="27" fill="hold">
                                <p:stCondLst>
                                  <p:cond delay="1000"/>
                                </p:stCondLst>
                                <p:childTnLst>
                                  <p:par>
                                    <p:cTn id="28" presetID="2" presetClass="entr" presetSubtype="2" fill="hold" nodeType="afterEffect" p14:presetBounceEnd="6000">
                                      <p:stCondLst>
                                        <p:cond delay="50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14:bounceEnd="6000">
                                          <p:cBhvr additive="base">
                                            <p:cTn id="30"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6000">
                                          <p:cBhvr additive="base">
                                            <p:cTn id="3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14:presetBounceEnd="6000">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14:bounceEnd="6000">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6000">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2" presetClass="entr" presetSubtype="2"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par>
                              <p:cTn id="27" fill="hold">
                                <p:stCondLst>
                                  <p:cond delay="1000"/>
                                </p:stCondLst>
                                <p:childTnLst>
                                  <p:par>
                                    <p:cTn id="28" presetID="2" presetClass="entr" presetSubtype="2" fill="hold" nodeType="afterEffect">
                                      <p:stCondLst>
                                        <p:cond delay="50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Timeliness of Data Elements</a:t>
            </a:r>
            <a:endParaRPr lang="en-US" dirty="0"/>
          </a:p>
        </p:txBody>
      </p:sp>
      <p:sp>
        <p:nvSpPr>
          <p:cNvPr id="3" name="Content Placeholder 2"/>
          <p:cNvSpPr>
            <a:spLocks noGrp="1"/>
          </p:cNvSpPr>
          <p:nvPr>
            <p:ph idx="1"/>
          </p:nvPr>
        </p:nvSpPr>
        <p:spPr>
          <a:xfrm>
            <a:off x="2589212" y="2568315"/>
            <a:ext cx="8915400" cy="4724400"/>
          </a:xfrm>
        </p:spPr>
        <p:txBody>
          <a:bodyPr>
            <a:normAutofit/>
          </a:bodyPr>
          <a:lstStyle/>
          <a:p>
            <a:pPr lvl="0"/>
            <a:r>
              <a:rPr lang="en-US" sz="3000" b="1" u="sng" dirty="0" smtClean="0"/>
              <a:t>File C</a:t>
            </a:r>
            <a:r>
              <a:rPr lang="en-US" sz="3000" dirty="0" smtClean="0"/>
              <a:t> - Award </a:t>
            </a:r>
            <a:r>
              <a:rPr lang="en-US" sz="3000" dirty="0"/>
              <a:t>financial data elements </a:t>
            </a:r>
            <a:r>
              <a:rPr lang="en-US" sz="3000" dirty="0" smtClean="0"/>
              <a:t>should </a:t>
            </a:r>
            <a:r>
              <a:rPr lang="en-US" sz="3000" dirty="0"/>
              <a:t>be reported within the </a:t>
            </a:r>
            <a:r>
              <a:rPr lang="en-US" sz="3000" u="sng" dirty="0"/>
              <a:t>quarter</a:t>
            </a:r>
            <a:r>
              <a:rPr lang="en-US" sz="3000" dirty="0"/>
              <a:t> in which it occurred</a:t>
            </a:r>
            <a:r>
              <a:rPr lang="en-US" sz="3000" dirty="0" smtClean="0"/>
              <a:t>.</a:t>
            </a:r>
          </a:p>
          <a:p>
            <a:pPr marL="0" lvl="0" indent="0">
              <a:buNone/>
            </a:pPr>
            <a:endParaRPr lang="en-US" sz="28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864171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386" y="684314"/>
            <a:ext cx="8911687" cy="1280890"/>
          </a:xfrm>
        </p:spPr>
        <p:txBody>
          <a:bodyPr/>
          <a:lstStyle/>
          <a:p>
            <a:r>
              <a:rPr lang="en-US" dirty="0" smtClean="0"/>
              <a:t>Timeliness of D1 Data Elements</a:t>
            </a:r>
            <a:endParaRPr lang="en-US" dirty="0"/>
          </a:p>
        </p:txBody>
      </p:sp>
      <p:sp>
        <p:nvSpPr>
          <p:cNvPr id="3" name="Content Placeholder 2"/>
          <p:cNvSpPr>
            <a:spLocks noGrp="1"/>
          </p:cNvSpPr>
          <p:nvPr>
            <p:ph idx="1"/>
          </p:nvPr>
        </p:nvSpPr>
        <p:spPr>
          <a:xfrm>
            <a:off x="7208613" y="1512062"/>
            <a:ext cx="4293578" cy="4832592"/>
          </a:xfrm>
          <a:ln w="25400">
            <a:solidFill>
              <a:srgbClr val="FF0000"/>
            </a:solidFill>
          </a:ln>
        </p:spPr>
        <p:txBody>
          <a:bodyPr>
            <a:normAutofit lnSpcReduction="10000"/>
          </a:bodyPr>
          <a:lstStyle/>
          <a:p>
            <a:pPr>
              <a:lnSpc>
                <a:spcPct val="150000"/>
              </a:lnSpc>
              <a:spcBef>
                <a:spcPts val="1200"/>
              </a:spcBef>
            </a:pPr>
            <a:r>
              <a:rPr lang="en-US" sz="2400" b="1" dirty="0"/>
              <a:t>File D1 </a:t>
            </a:r>
            <a:r>
              <a:rPr lang="en-US" sz="2600" dirty="0"/>
              <a:t>- Procurement award data elements should be reported in FPDS-NG within </a:t>
            </a:r>
            <a:r>
              <a:rPr lang="en-US" sz="2600" b="1" u="sng" dirty="0"/>
              <a:t>3 business days after contract award</a:t>
            </a:r>
            <a:r>
              <a:rPr lang="en-US" sz="2600" u="sng" dirty="0"/>
              <a:t> </a:t>
            </a:r>
            <a:r>
              <a:rPr lang="en-US" sz="2600" dirty="0"/>
              <a:t>in accordance with the FAR Part 4.604.</a:t>
            </a:r>
          </a:p>
          <a:p>
            <a:pPr marL="0" indent="0">
              <a:spcBef>
                <a:spcPts val="1200"/>
              </a:spcBef>
              <a:buNone/>
            </a:pPr>
            <a:endParaRPr lang="en-US" sz="2600" dirty="0"/>
          </a:p>
        </p:txBody>
      </p:sp>
      <p:pic>
        <p:nvPicPr>
          <p:cNvPr id="4" name="Picture 3"/>
          <p:cNvPicPr>
            <a:picLocks noChangeAspect="1"/>
          </p:cNvPicPr>
          <p:nvPr/>
        </p:nvPicPr>
        <p:blipFill>
          <a:blip r:embed="rId3"/>
          <a:stretch>
            <a:fillRect/>
          </a:stretch>
        </p:blipFill>
        <p:spPr>
          <a:xfrm>
            <a:off x="338426" y="1378849"/>
            <a:ext cx="6408679" cy="1376420"/>
          </a:xfrm>
          <a:prstGeom prst="rect">
            <a:avLst/>
          </a:prstGeom>
          <a:noFill/>
          <a:ln w="25400">
            <a:solidFill>
              <a:schemeClr val="accent2">
                <a:lumMod val="50000"/>
              </a:schemeClr>
            </a:solidFill>
          </a:ln>
        </p:spPr>
      </p:pic>
      <p:pic>
        <p:nvPicPr>
          <p:cNvPr id="7" name="Picture 6"/>
          <p:cNvPicPr>
            <a:picLocks noChangeAspect="1"/>
          </p:cNvPicPr>
          <p:nvPr/>
        </p:nvPicPr>
        <p:blipFill>
          <a:blip r:embed="rId4"/>
          <a:stretch>
            <a:fillRect/>
          </a:stretch>
        </p:blipFill>
        <p:spPr>
          <a:xfrm>
            <a:off x="423719" y="2977814"/>
            <a:ext cx="6554140" cy="3880186"/>
          </a:xfrm>
          <a:prstGeom prst="rect">
            <a:avLst/>
          </a:prstGeom>
          <a:ln w="25400">
            <a:solidFill>
              <a:schemeClr val="accent2">
                <a:lumMod val="50000"/>
              </a:schemeClr>
            </a:solidFill>
          </a:ln>
        </p:spPr>
      </p:pic>
      <p:pic>
        <p:nvPicPr>
          <p:cNvPr id="6" name="Picture 5"/>
          <p:cNvPicPr>
            <a:picLocks noChangeAspect="1"/>
          </p:cNvPicPr>
          <p:nvPr/>
        </p:nvPicPr>
        <p:blipFill>
          <a:blip r:embed="rId5"/>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995886465"/>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386" y="684314"/>
            <a:ext cx="8911687" cy="1280890"/>
          </a:xfrm>
        </p:spPr>
        <p:txBody>
          <a:bodyPr/>
          <a:lstStyle/>
          <a:p>
            <a:r>
              <a:rPr lang="en-US" dirty="0" smtClean="0"/>
              <a:t>Timeliness of D1 Data Elements</a:t>
            </a:r>
            <a:endParaRPr lang="en-US" dirty="0"/>
          </a:p>
        </p:txBody>
      </p:sp>
      <p:pic>
        <p:nvPicPr>
          <p:cNvPr id="6" name="Picture 5"/>
          <p:cNvPicPr>
            <a:picLocks noChangeAspect="1"/>
          </p:cNvPicPr>
          <p:nvPr/>
        </p:nvPicPr>
        <p:blipFill>
          <a:blip r:embed="rId3"/>
          <a:stretch>
            <a:fillRect/>
          </a:stretch>
        </p:blipFill>
        <p:spPr>
          <a:xfrm>
            <a:off x="192966" y="75422"/>
            <a:ext cx="2609314" cy="548688"/>
          </a:xfrm>
          <a:prstGeom prst="rect">
            <a:avLst/>
          </a:prstGeom>
        </p:spPr>
      </p:pic>
      <p:pic>
        <p:nvPicPr>
          <p:cNvPr id="8" name="Content Placeholder 5"/>
          <p:cNvPicPr>
            <a:picLocks noGrp="1" noChangeAspect="1"/>
          </p:cNvPicPr>
          <p:nvPr>
            <p:ph idx="1"/>
          </p:nvPr>
        </p:nvPicPr>
        <p:blipFill>
          <a:blip r:embed="rId4"/>
          <a:stretch>
            <a:fillRect/>
          </a:stretch>
        </p:blipFill>
        <p:spPr>
          <a:xfrm>
            <a:off x="1138990" y="1507784"/>
            <a:ext cx="9705474" cy="5061457"/>
          </a:xfrm>
          <a:prstGeom prst="rect">
            <a:avLst/>
          </a:prstGeom>
          <a:ln w="25400">
            <a:solidFill>
              <a:schemeClr val="accent2">
                <a:lumMod val="50000"/>
              </a:schemeClr>
            </a:solidFill>
          </a:ln>
        </p:spPr>
      </p:pic>
      <p:sp>
        <p:nvSpPr>
          <p:cNvPr id="3" name="Slide Number Placeholder 2"/>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76511678"/>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386" y="684314"/>
            <a:ext cx="8911687" cy="1280890"/>
          </a:xfrm>
        </p:spPr>
        <p:txBody>
          <a:bodyPr/>
          <a:lstStyle/>
          <a:p>
            <a:r>
              <a:rPr lang="en-US" dirty="0" smtClean="0"/>
              <a:t>Timeliness of D2 Data Elements</a:t>
            </a:r>
            <a:endParaRPr lang="en-US" dirty="0"/>
          </a:p>
        </p:txBody>
      </p:sp>
      <p:sp>
        <p:nvSpPr>
          <p:cNvPr id="3" name="Content Placeholder 2"/>
          <p:cNvSpPr>
            <a:spLocks noGrp="1"/>
          </p:cNvSpPr>
          <p:nvPr>
            <p:ph idx="1"/>
          </p:nvPr>
        </p:nvSpPr>
        <p:spPr>
          <a:xfrm>
            <a:off x="7542442" y="1512062"/>
            <a:ext cx="4293578" cy="3108064"/>
          </a:xfrm>
          <a:ln w="25400">
            <a:solidFill>
              <a:srgbClr val="FF0000"/>
            </a:solidFill>
          </a:ln>
        </p:spPr>
        <p:txBody>
          <a:bodyPr>
            <a:normAutofit/>
          </a:bodyPr>
          <a:lstStyle/>
          <a:p>
            <a:r>
              <a:rPr lang="en-US" sz="2600" b="1" u="sng" dirty="0"/>
              <a:t>File D2 </a:t>
            </a:r>
            <a:r>
              <a:rPr lang="en-US" sz="2600" dirty="0"/>
              <a:t>- Financial assistance award data elements, should be reported </a:t>
            </a:r>
            <a:r>
              <a:rPr lang="en-US" sz="2600" dirty="0" smtClean="0"/>
              <a:t>no later than </a:t>
            </a:r>
            <a:br>
              <a:rPr lang="en-US" sz="2600" dirty="0" smtClean="0"/>
            </a:br>
            <a:r>
              <a:rPr lang="en-US" sz="2600" u="sng" dirty="0" smtClean="0"/>
              <a:t>30 </a:t>
            </a:r>
            <a:r>
              <a:rPr lang="en-US" sz="2600" u="sng" dirty="0"/>
              <a:t>days after </a:t>
            </a:r>
            <a:r>
              <a:rPr lang="en-US" sz="2600" u="sng" dirty="0" smtClean="0"/>
              <a:t>award, </a:t>
            </a:r>
            <a:r>
              <a:rPr lang="en-US" sz="2600" dirty="0" smtClean="0"/>
              <a:t>in </a:t>
            </a:r>
            <a:r>
              <a:rPr lang="en-US" sz="2600" dirty="0"/>
              <a:t>accordance with </a:t>
            </a:r>
            <a:r>
              <a:rPr lang="en-US" sz="2600" dirty="0" smtClean="0"/>
              <a:t>FFATA. </a:t>
            </a:r>
            <a:endParaRPr lang="en-US" sz="2600" dirty="0"/>
          </a:p>
        </p:txBody>
      </p:sp>
      <p:pic>
        <p:nvPicPr>
          <p:cNvPr id="6" name="Picture 5"/>
          <p:cNvPicPr>
            <a:picLocks noChangeAspect="1"/>
          </p:cNvPicPr>
          <p:nvPr/>
        </p:nvPicPr>
        <p:blipFill>
          <a:blip r:embed="rId3"/>
          <a:stretch>
            <a:fillRect/>
          </a:stretch>
        </p:blipFill>
        <p:spPr>
          <a:xfrm>
            <a:off x="192966" y="75422"/>
            <a:ext cx="2609314" cy="5486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82" y="4010267"/>
            <a:ext cx="7034443" cy="22247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57" y="1834377"/>
            <a:ext cx="6897626" cy="1559424"/>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165331839"/>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a:t>
            </a:r>
            <a:endParaRPr lang="en-US" dirty="0"/>
          </a:p>
        </p:txBody>
      </p:sp>
      <p:sp>
        <p:nvSpPr>
          <p:cNvPr id="3" name="Content Placeholder 2"/>
          <p:cNvSpPr>
            <a:spLocks noGrp="1"/>
          </p:cNvSpPr>
          <p:nvPr>
            <p:ph idx="1"/>
          </p:nvPr>
        </p:nvSpPr>
        <p:spPr/>
        <p:txBody>
          <a:bodyPr>
            <a:normAutofit/>
          </a:bodyPr>
          <a:lstStyle/>
          <a:p>
            <a:r>
              <a:rPr lang="en-US" sz="3600" b="1" dirty="0" smtClean="0"/>
              <a:t>Quality</a:t>
            </a:r>
            <a:endParaRPr lang="en-US" sz="3600" b="1" dirty="0"/>
          </a:p>
          <a:p>
            <a:pPr marL="457200" lvl="1" indent="0">
              <a:lnSpc>
                <a:spcPct val="150000"/>
              </a:lnSpc>
              <a:spcBef>
                <a:spcPts val="3000"/>
              </a:spcBef>
              <a:buNone/>
            </a:pPr>
            <a:r>
              <a:rPr lang="en-US" sz="3000" dirty="0"/>
              <a:t>Data that is complete, accurate, and provided on a timely basis.</a:t>
            </a:r>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4896357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349766"/>
            <a:ext cx="8911687" cy="1280890"/>
          </a:xfrm>
        </p:spPr>
        <p:txBody>
          <a:bodyPr/>
          <a:lstStyle/>
          <a:p>
            <a:r>
              <a:rPr lang="en-US" dirty="0" smtClean="0"/>
              <a:t>Statistical Sampling Methodology </a:t>
            </a:r>
            <a:r>
              <a:rPr lang="en-US" dirty="0"/>
              <a:t>-</a:t>
            </a:r>
            <a:r>
              <a:rPr lang="en-US" dirty="0" smtClean="0"/>
              <a:t> Section 560</a:t>
            </a:r>
            <a:endParaRPr lang="en-US" dirty="0"/>
          </a:p>
        </p:txBody>
      </p:sp>
      <p:sp>
        <p:nvSpPr>
          <p:cNvPr id="3" name="Content Placeholder 2"/>
          <p:cNvSpPr>
            <a:spLocks noGrp="1"/>
          </p:cNvSpPr>
          <p:nvPr>
            <p:ph idx="1"/>
          </p:nvPr>
        </p:nvSpPr>
        <p:spPr>
          <a:xfrm>
            <a:off x="2128152" y="2096220"/>
            <a:ext cx="9454550" cy="4761780"/>
          </a:xfrm>
        </p:spPr>
        <p:txBody>
          <a:bodyPr>
            <a:normAutofit/>
          </a:bodyPr>
          <a:lstStyle/>
          <a:p>
            <a:pPr lvl="0"/>
            <a:r>
              <a:rPr lang="en-US" sz="3000" dirty="0" smtClean="0"/>
              <a:t>Select </a:t>
            </a:r>
            <a:r>
              <a:rPr lang="en-US" sz="3000" dirty="0"/>
              <a:t>a statistically valid </a:t>
            </a:r>
            <a:r>
              <a:rPr lang="en-US" sz="3000" dirty="0" smtClean="0"/>
              <a:t>sample, preferably from File C (or D1/D2, </a:t>
            </a:r>
            <a:r>
              <a:rPr lang="en-US" sz="3000" dirty="0"/>
              <a:t>if file C is </a:t>
            </a:r>
            <a:r>
              <a:rPr lang="en-US" sz="3000" dirty="0" smtClean="0"/>
              <a:t>not available or determined </a:t>
            </a:r>
            <a:r>
              <a:rPr lang="en-US" sz="3000" dirty="0"/>
              <a:t>not suitable for </a:t>
            </a:r>
            <a:r>
              <a:rPr lang="en-US" sz="3000" dirty="0" smtClean="0"/>
              <a:t>testing).</a:t>
            </a:r>
          </a:p>
          <a:p>
            <a:pPr marL="0" lvl="0" indent="0">
              <a:buNone/>
            </a:pPr>
            <a:endParaRPr lang="en-US" sz="3000" dirty="0" smtClean="0"/>
          </a:p>
          <a:p>
            <a:pPr lvl="0">
              <a:spcBef>
                <a:spcPts val="600"/>
              </a:spcBef>
            </a:pPr>
            <a:r>
              <a:rPr lang="en-US" sz="3000" dirty="0"/>
              <a:t>Criteria:</a:t>
            </a:r>
          </a:p>
          <a:p>
            <a:pPr lvl="1"/>
            <a:r>
              <a:rPr lang="en-US" sz="3000" u="sng" dirty="0" smtClean="0"/>
              <a:t>Confidence </a:t>
            </a:r>
            <a:r>
              <a:rPr lang="en-US" sz="3000" u="sng" dirty="0"/>
              <a:t>level</a:t>
            </a:r>
            <a:r>
              <a:rPr lang="en-US" sz="3000" dirty="0"/>
              <a:t> </a:t>
            </a:r>
            <a:r>
              <a:rPr lang="en-US" sz="3000" dirty="0" smtClean="0"/>
              <a:t>– 95%</a:t>
            </a:r>
          </a:p>
          <a:p>
            <a:pPr lvl="1"/>
            <a:r>
              <a:rPr lang="en-US" sz="3000" u="sng" dirty="0"/>
              <a:t>Sample Precision</a:t>
            </a:r>
            <a:r>
              <a:rPr lang="en-US" sz="3000" dirty="0"/>
              <a:t> </a:t>
            </a:r>
            <a:r>
              <a:rPr lang="en-US" sz="3000" dirty="0" smtClean="0"/>
              <a:t>–5%</a:t>
            </a:r>
            <a:endParaRPr lang="en-US" sz="3000" dirty="0"/>
          </a:p>
          <a:p>
            <a:pPr lvl="1"/>
            <a:endParaRPr lang="en-US" sz="2800" dirty="0"/>
          </a:p>
          <a:p>
            <a:pPr lvl="0"/>
            <a:endParaRPr lang="en-US" sz="2800" dirty="0" smtClean="0"/>
          </a:p>
          <a:p>
            <a:endParaRPr lang="en-US" sz="28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3378329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424754"/>
            <a:ext cx="8911687" cy="1280890"/>
          </a:xfrm>
        </p:spPr>
        <p:txBody>
          <a:bodyPr/>
          <a:lstStyle/>
          <a:p>
            <a:r>
              <a:rPr lang="en-US" dirty="0" smtClean="0"/>
              <a:t>Statistical Sampling Methodology</a:t>
            </a:r>
            <a:endParaRPr lang="en-US" dirty="0"/>
          </a:p>
        </p:txBody>
      </p:sp>
      <p:sp>
        <p:nvSpPr>
          <p:cNvPr id="3" name="Content Placeholder 2"/>
          <p:cNvSpPr>
            <a:spLocks noGrp="1"/>
          </p:cNvSpPr>
          <p:nvPr>
            <p:ph idx="1"/>
          </p:nvPr>
        </p:nvSpPr>
        <p:spPr>
          <a:xfrm>
            <a:off x="1876926" y="1381015"/>
            <a:ext cx="10028739" cy="5316563"/>
          </a:xfrm>
        </p:spPr>
        <p:txBody>
          <a:bodyPr>
            <a:noAutofit/>
          </a:bodyPr>
          <a:lstStyle/>
          <a:p>
            <a:r>
              <a:rPr lang="en-US" sz="3000" b="1" u="sng" dirty="0" smtClean="0"/>
              <a:t>Expected Error Rate</a:t>
            </a:r>
            <a:r>
              <a:rPr lang="en-US" sz="3000" b="1" dirty="0" smtClean="0"/>
              <a:t> </a:t>
            </a:r>
            <a:r>
              <a:rPr lang="en-US" sz="3000" b="1" dirty="0"/>
              <a:t>– will be determined based on:</a:t>
            </a:r>
          </a:p>
          <a:p>
            <a:pPr lvl="1">
              <a:spcBef>
                <a:spcPts val="1800"/>
              </a:spcBef>
            </a:pPr>
            <a:r>
              <a:rPr lang="en-US" sz="2200" dirty="0"/>
              <a:t>Results of the November 2017 and any subsequent testing of DATA Act </a:t>
            </a:r>
            <a:r>
              <a:rPr lang="en-US" sz="2200" dirty="0" smtClean="0"/>
              <a:t>information</a:t>
            </a:r>
            <a:r>
              <a:rPr lang="en-US" sz="2200" smtClean="0"/>
              <a:t>. </a:t>
            </a:r>
            <a:endParaRPr lang="en-US" sz="2200" dirty="0" smtClean="0"/>
          </a:p>
          <a:p>
            <a:pPr lvl="1">
              <a:spcBef>
                <a:spcPts val="1800"/>
              </a:spcBef>
            </a:pPr>
            <a:r>
              <a:rPr lang="en-US" sz="2200" dirty="0" smtClean="0"/>
              <a:t>Additional information that the OIG has accumulated related to the agency’s internal controls and corrective actions from previous audits.  </a:t>
            </a:r>
          </a:p>
          <a:p>
            <a:pPr lvl="1">
              <a:spcBef>
                <a:spcPts val="1800"/>
              </a:spcBef>
            </a:pPr>
            <a:r>
              <a:rPr lang="en-US" sz="2200" dirty="0" smtClean="0"/>
              <a:t>If </a:t>
            </a:r>
            <a:r>
              <a:rPr lang="en-US" sz="2200" dirty="0"/>
              <a:t>more than one error rate was determined in prior audits, the error rate closest to 50% should be used.  </a:t>
            </a:r>
          </a:p>
          <a:p>
            <a:pPr lvl="1">
              <a:spcBef>
                <a:spcPts val="1800"/>
              </a:spcBef>
            </a:pPr>
            <a:r>
              <a:rPr lang="en-US" sz="2200" dirty="0"/>
              <a:t>If this is a first year audit of the DATA Act submission and there is no previous testing with which to accurately estimate the expected error, then the expected error rate should be set at </a:t>
            </a:r>
            <a:r>
              <a:rPr lang="en-US" sz="2200" dirty="0" smtClean="0"/>
              <a:t>50%. </a:t>
            </a:r>
            <a:endParaRPr lang="en-US" sz="2200" dirty="0"/>
          </a:p>
          <a:p>
            <a:endParaRPr lang="en-US" sz="24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3098078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140" y="624109"/>
            <a:ext cx="8911687" cy="1280890"/>
          </a:xfrm>
        </p:spPr>
        <p:txBody>
          <a:bodyPr/>
          <a:lstStyle/>
          <a:p>
            <a:r>
              <a:rPr lang="en-US" dirty="0" smtClean="0"/>
              <a:t>Overview </a:t>
            </a:r>
            <a:endParaRPr lang="en-US" dirty="0"/>
          </a:p>
        </p:txBody>
      </p:sp>
      <p:sp>
        <p:nvSpPr>
          <p:cNvPr id="3" name="Content Placeholder 2"/>
          <p:cNvSpPr>
            <a:spLocks noGrp="1"/>
          </p:cNvSpPr>
          <p:nvPr>
            <p:ph idx="1"/>
          </p:nvPr>
        </p:nvSpPr>
        <p:spPr>
          <a:xfrm>
            <a:off x="2193559" y="1484361"/>
            <a:ext cx="8915400" cy="4871833"/>
          </a:xfrm>
        </p:spPr>
        <p:txBody>
          <a:bodyPr>
            <a:normAutofit fontScale="92500"/>
          </a:bodyPr>
          <a:lstStyle/>
          <a:p>
            <a:pPr marL="0" lvl="1" indent="0" algn="ctr" fontAlgn="base">
              <a:lnSpc>
                <a:spcPct val="90000"/>
              </a:lnSpc>
              <a:buNone/>
            </a:pPr>
            <a:r>
              <a:rPr lang="en-US" sz="2700" b="1" dirty="0">
                <a:solidFill>
                  <a:schemeClr val="tx1"/>
                </a:solidFill>
              </a:rPr>
              <a:t>Federal Audit Executive Council (FAEC) DATA Act Working Group</a:t>
            </a:r>
          </a:p>
          <a:p>
            <a:pPr marL="342900" lvl="1" indent="-342900" fontAlgn="base">
              <a:spcBef>
                <a:spcPts val="2400"/>
              </a:spcBef>
            </a:pPr>
            <a:r>
              <a:rPr lang="en-US" sz="2400" dirty="0"/>
              <a:t>Assist the IG Community in understanding and meeting its DATA Act oversight </a:t>
            </a:r>
            <a:r>
              <a:rPr lang="en-US" sz="2400" dirty="0" smtClean="0"/>
              <a:t>requirements</a:t>
            </a:r>
            <a:endParaRPr lang="en-US" sz="2400" i="1" kern="0" dirty="0">
              <a:latin typeface="Univers"/>
              <a:cs typeface="Times New Roman"/>
            </a:endParaRPr>
          </a:p>
          <a:p>
            <a:pPr marL="342900" lvl="1" indent="-342900" fontAlgn="base">
              <a:spcBef>
                <a:spcPts val="1800"/>
              </a:spcBef>
            </a:pPr>
            <a:r>
              <a:rPr lang="en-US" sz="2400" dirty="0" smtClean="0"/>
              <a:t>Established January 2015 and has over 224 members from over 50 IGs</a:t>
            </a:r>
            <a:endParaRPr lang="en-US" sz="2400" dirty="0"/>
          </a:p>
          <a:p>
            <a:pPr marL="342900" lvl="1" indent="-342900" fontAlgn="base">
              <a:spcBef>
                <a:spcPts val="1800"/>
              </a:spcBef>
            </a:pPr>
            <a:r>
              <a:rPr lang="en-US" sz="2400" dirty="0" smtClean="0"/>
              <a:t>Published the DATA Act </a:t>
            </a:r>
            <a:r>
              <a:rPr lang="en-US" sz="2400" i="1" dirty="0" smtClean="0"/>
              <a:t>Readiness Review Guide </a:t>
            </a:r>
            <a:r>
              <a:rPr lang="en-US" sz="2400" dirty="0" smtClean="0"/>
              <a:t>(December 2015) and the first iteration of the </a:t>
            </a:r>
            <a:r>
              <a:rPr lang="en-US" sz="2400" i="1" dirty="0"/>
              <a:t>Inspectors General Guide to Compliance Under the DATA Act</a:t>
            </a:r>
            <a:r>
              <a:rPr lang="en-US" sz="2400" dirty="0"/>
              <a:t> </a:t>
            </a:r>
            <a:r>
              <a:rPr lang="en-US" sz="2400" dirty="0" smtClean="0"/>
              <a:t>(February 2017)</a:t>
            </a:r>
          </a:p>
          <a:p>
            <a:pPr marL="342900" lvl="1" indent="-342900" fontAlgn="base">
              <a:spcBef>
                <a:spcPts val="1800"/>
              </a:spcBef>
            </a:pPr>
            <a:r>
              <a:rPr lang="en-US" sz="2400" dirty="0" smtClean="0"/>
              <a:t>Currently consists of a Common Methodology Sub-group and a Governance Sub-group</a:t>
            </a:r>
            <a:endParaRPr lang="en-US" sz="2400" dirty="0"/>
          </a:p>
          <a:p>
            <a:pPr marL="342900" lvl="1" indent="-342900" fontAlgn="base"/>
            <a:endParaRPr lang="en-US" sz="2400" dirty="0">
              <a:solidFill>
                <a:srgbClr val="0070C0"/>
              </a:solidFill>
            </a:endParaRPr>
          </a:p>
          <a:p>
            <a:pPr marL="457200" lvl="1" indent="0" defTabSz="914400" eaLnBrk="0" fontAlgn="base" hangingPunct="0">
              <a:spcBef>
                <a:spcPct val="20000"/>
              </a:spcBef>
              <a:spcAft>
                <a:spcPct val="0"/>
              </a:spcAft>
              <a:buClrTx/>
              <a:buNone/>
            </a:pPr>
            <a:endParaRPr lang="en-US" sz="1400" i="1" kern="0" dirty="0">
              <a:solidFill>
                <a:srgbClr val="2F220B"/>
              </a:solidFill>
              <a:latin typeface="Univers"/>
              <a:ea typeface="Calibri"/>
              <a:cs typeface="Times New Roman"/>
            </a:endParaRPr>
          </a:p>
          <a:p>
            <a:pPr lvl="1"/>
            <a:endParaRPr lang="en-US" sz="3000" dirty="0" smtClean="0">
              <a:solidFill>
                <a:srgbClr val="0070C0"/>
              </a:solidFill>
            </a:endParaRPr>
          </a:p>
          <a:p>
            <a:pPr marL="0" indent="0">
              <a:buNone/>
            </a:pPr>
            <a:endParaRPr lang="en-US" sz="3200" dirty="0" smtClean="0">
              <a:solidFill>
                <a:srgbClr val="0070C0"/>
              </a:solidFill>
            </a:endParaRPr>
          </a:p>
        </p:txBody>
      </p:sp>
      <p:pic>
        <p:nvPicPr>
          <p:cNvPr id="4" name="Picture 3"/>
          <p:cNvPicPr>
            <a:picLocks noChangeAspect="1"/>
          </p:cNvPicPr>
          <p:nvPr/>
        </p:nvPicPr>
        <p:blipFill>
          <a:blip r:embed="rId3"/>
          <a:stretch>
            <a:fillRect/>
          </a:stretch>
        </p:blipFill>
        <p:spPr>
          <a:xfrm>
            <a:off x="192966" y="75421"/>
            <a:ext cx="2609314" cy="548688"/>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6671941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Sampling Methodology</a:t>
            </a:r>
            <a:endParaRPr lang="en-US" dirty="0"/>
          </a:p>
        </p:txBody>
      </p:sp>
      <p:sp>
        <p:nvSpPr>
          <p:cNvPr id="3" name="Content Placeholder 2"/>
          <p:cNvSpPr>
            <a:spLocks noGrp="1"/>
          </p:cNvSpPr>
          <p:nvPr>
            <p:ph idx="1"/>
          </p:nvPr>
        </p:nvSpPr>
        <p:spPr>
          <a:xfrm>
            <a:off x="2589212" y="1782068"/>
            <a:ext cx="8915400" cy="5075931"/>
          </a:xfrm>
        </p:spPr>
        <p:txBody>
          <a:bodyPr>
            <a:noAutofit/>
          </a:bodyPr>
          <a:lstStyle/>
          <a:p>
            <a:r>
              <a:rPr lang="en-US" sz="2600" u="sng" dirty="0" smtClean="0"/>
              <a:t>Sample </a:t>
            </a:r>
            <a:r>
              <a:rPr lang="en-US" sz="2600" u="sng" dirty="0"/>
              <a:t>Size</a:t>
            </a:r>
            <a:r>
              <a:rPr lang="en-US" sz="2600" dirty="0"/>
              <a:t> </a:t>
            </a:r>
            <a:r>
              <a:rPr lang="en-US" sz="2600" dirty="0" smtClean="0"/>
              <a:t>–The </a:t>
            </a:r>
            <a:r>
              <a:rPr lang="en-US" sz="2600" dirty="0"/>
              <a:t>sample size will vary by agency but should be no more than 385 records. Auditors should discuss with statisticians the need for replacement sample items.</a:t>
            </a:r>
          </a:p>
          <a:p>
            <a:pPr>
              <a:spcBef>
                <a:spcPts val="3600"/>
              </a:spcBef>
            </a:pPr>
            <a:r>
              <a:rPr lang="en-US" sz="2600" u="sng" dirty="0"/>
              <a:t>Sample Unit</a:t>
            </a:r>
            <a:r>
              <a:rPr lang="en-US" sz="2600" dirty="0"/>
              <a:t> - The statistical sample should be selected and tested by record.  A record is considered a row in the data file within File C.  A record could be a portion of a transaction or award activity and not necessarily the whole transaction or award activity.</a:t>
            </a:r>
          </a:p>
          <a:p>
            <a:endParaRPr lang="en-US" sz="28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42494852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t>
            </a:r>
            <a:r>
              <a:rPr lang="en-US" dirty="0"/>
              <a:t>Sampling Methodology</a:t>
            </a:r>
          </a:p>
        </p:txBody>
      </p:sp>
      <p:sp>
        <p:nvSpPr>
          <p:cNvPr id="3" name="Content Placeholder 2"/>
          <p:cNvSpPr>
            <a:spLocks noGrp="1"/>
          </p:cNvSpPr>
          <p:nvPr>
            <p:ph idx="1"/>
          </p:nvPr>
        </p:nvSpPr>
        <p:spPr>
          <a:xfrm>
            <a:off x="2592925" y="1790273"/>
            <a:ext cx="8915400" cy="4514274"/>
          </a:xfrm>
        </p:spPr>
        <p:txBody>
          <a:bodyPr>
            <a:normAutofit/>
          </a:bodyPr>
          <a:lstStyle/>
          <a:p>
            <a:pPr>
              <a:lnSpc>
                <a:spcPct val="150000"/>
              </a:lnSpc>
            </a:pPr>
            <a:r>
              <a:rPr lang="en-US" sz="2800" b="1" dirty="0" smtClean="0"/>
              <a:t>Three Overall Error Rates</a:t>
            </a:r>
          </a:p>
          <a:p>
            <a:pPr lvl="1">
              <a:lnSpc>
                <a:spcPct val="150000"/>
              </a:lnSpc>
            </a:pPr>
            <a:r>
              <a:rPr lang="en-US" sz="2600" dirty="0"/>
              <a:t>Completeness</a:t>
            </a:r>
          </a:p>
          <a:p>
            <a:pPr lvl="1">
              <a:lnSpc>
                <a:spcPct val="150000"/>
              </a:lnSpc>
              <a:spcBef>
                <a:spcPts val="600"/>
              </a:spcBef>
            </a:pPr>
            <a:r>
              <a:rPr lang="en-US" sz="2600" dirty="0"/>
              <a:t>Accuracy</a:t>
            </a:r>
          </a:p>
          <a:p>
            <a:pPr lvl="1">
              <a:lnSpc>
                <a:spcPct val="150000"/>
              </a:lnSpc>
              <a:spcBef>
                <a:spcPts val="600"/>
              </a:spcBef>
            </a:pPr>
            <a:r>
              <a:rPr lang="en-US" sz="2600" dirty="0"/>
              <a:t>Timeliness</a:t>
            </a:r>
          </a:p>
          <a:p>
            <a:pPr>
              <a:lnSpc>
                <a:spcPct val="150000"/>
              </a:lnSpc>
              <a:spcBef>
                <a:spcPts val="3600"/>
              </a:spcBef>
            </a:pPr>
            <a:r>
              <a:rPr lang="en-US" sz="2800" b="1" dirty="0" smtClean="0"/>
              <a:t>No </a:t>
            </a:r>
            <a:r>
              <a:rPr lang="en-US" sz="2800" b="1" dirty="0"/>
              <a:t>Longer a Pass/Fail Analysis by Record</a:t>
            </a:r>
          </a:p>
          <a:p>
            <a:pPr marL="0" indent="0">
              <a:lnSpc>
                <a:spcPct val="150000"/>
              </a:lnSpc>
              <a:buNone/>
            </a:pPr>
            <a:endParaRPr lang="en-US" sz="2800" b="1" dirty="0" smtClean="0"/>
          </a:p>
          <a:p>
            <a:pPr marL="457200" lvl="1" indent="0">
              <a:lnSpc>
                <a:spcPct val="150000"/>
              </a:lnSpc>
              <a:buNone/>
            </a:pPr>
            <a:endParaRPr lang="en-US" sz="2400" dirty="0" smtClean="0"/>
          </a:p>
          <a:p>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6" name="Picture 5"/>
          <p:cNvPicPr>
            <a:picLocks noChangeAspect="1"/>
          </p:cNvPicPr>
          <p:nvPr/>
        </p:nvPicPr>
        <p:blipFill>
          <a:blip r:embed="rId3"/>
          <a:stretch>
            <a:fillRect/>
          </a:stretch>
        </p:blipFill>
        <p:spPr>
          <a:xfrm>
            <a:off x="192966" y="75421"/>
            <a:ext cx="2609314" cy="548688"/>
          </a:xfrm>
          <a:prstGeom prst="rect">
            <a:avLst/>
          </a:prstGeom>
        </p:spPr>
      </p:pic>
    </p:spTree>
    <p:extLst>
      <p:ext uri="{BB962C8B-B14F-4D97-AF65-F5344CB8AC3E}">
        <p14:creationId xmlns:p14="http://schemas.microsoft.com/office/powerpoint/2010/main" val="496290889"/>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14:presetBounceEnd="4000">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14:bounceEnd="4000">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4000">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14:presetBounceEnd="4000">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14:bounceEnd="4000">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4000">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2" fill="hold" nodeType="afterEffect" p14:presetBounceEnd="4000">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14:bounceEnd="4000">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4000">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5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2"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5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Overall Error </a:t>
            </a:r>
            <a:r>
              <a:rPr lang="en-US" dirty="0" smtClean="0"/>
              <a:t>Rates</a:t>
            </a:r>
            <a:endParaRPr lang="en-US" dirty="0"/>
          </a:p>
        </p:txBody>
      </p:sp>
      <p:sp>
        <p:nvSpPr>
          <p:cNvPr id="3" name="Content Placeholder 2"/>
          <p:cNvSpPr>
            <a:spLocks noGrp="1"/>
          </p:cNvSpPr>
          <p:nvPr>
            <p:ph idx="1"/>
          </p:nvPr>
        </p:nvSpPr>
        <p:spPr>
          <a:xfrm>
            <a:off x="2175184" y="1395663"/>
            <a:ext cx="9747167" cy="5502442"/>
          </a:xfrm>
        </p:spPr>
        <p:txBody>
          <a:bodyPr>
            <a:normAutofit fontScale="92500" lnSpcReduction="10000"/>
          </a:bodyPr>
          <a:lstStyle/>
          <a:p>
            <a:r>
              <a:rPr lang="en-US" sz="2800" dirty="0" smtClean="0"/>
              <a:t>Calculate </a:t>
            </a:r>
            <a:r>
              <a:rPr lang="en-US" sz="2800" dirty="0"/>
              <a:t>three average error rates for each record based on the number of data elements that should have been reported (including optional data elements chosen to be reported by the agency).</a:t>
            </a:r>
          </a:p>
          <a:p>
            <a:r>
              <a:rPr lang="en-US" sz="2800" dirty="0" smtClean="0"/>
              <a:t>Example: We looked at 46 Data Elements</a:t>
            </a:r>
          </a:p>
          <a:p>
            <a:pPr marL="342900" lvl="2" indent="0">
              <a:buNone/>
            </a:pPr>
            <a:endParaRPr lang="en-US" sz="2400" b="1" dirty="0" smtClean="0"/>
          </a:p>
          <a:p>
            <a:pPr marL="342900" lvl="2" indent="0">
              <a:buNone/>
            </a:pPr>
            <a:endParaRPr lang="en-US" sz="2400" b="1" dirty="0"/>
          </a:p>
          <a:p>
            <a:pPr marL="342900" lvl="2" indent="0">
              <a:buNone/>
            </a:pPr>
            <a:endParaRPr lang="en-US" sz="2400" b="1" dirty="0" smtClean="0"/>
          </a:p>
          <a:p>
            <a:pPr marL="342900" lvl="2" indent="0">
              <a:spcBef>
                <a:spcPts val="2400"/>
              </a:spcBef>
              <a:buNone/>
            </a:pPr>
            <a:endParaRPr lang="en-US" sz="2600" b="1" dirty="0" smtClean="0"/>
          </a:p>
          <a:p>
            <a:pPr marL="342900" lvl="2" indent="0">
              <a:spcBef>
                <a:spcPts val="2400"/>
              </a:spcBef>
              <a:buNone/>
            </a:pPr>
            <a:r>
              <a:rPr lang="en-US" sz="2600" b="1" dirty="0" smtClean="0"/>
              <a:t>Average Error Rate Calculation for Completeness for Record 1</a:t>
            </a:r>
          </a:p>
          <a:p>
            <a:pPr marL="342900" lvl="3" indent="0">
              <a:lnSpc>
                <a:spcPct val="120000"/>
              </a:lnSpc>
              <a:buNone/>
            </a:pPr>
            <a:r>
              <a:rPr lang="en-US" sz="3400" b="1" u="sng" dirty="0"/>
              <a:t>22/44 = .5 x 100 = </a:t>
            </a:r>
            <a:r>
              <a:rPr lang="en-US" sz="3400" b="1" u="sng" dirty="0">
                <a:solidFill>
                  <a:srgbClr val="FF0000"/>
                </a:solidFill>
              </a:rPr>
              <a:t>50%</a:t>
            </a:r>
          </a:p>
          <a:p>
            <a:pPr marL="0" indent="0">
              <a:buNone/>
            </a:pPr>
            <a:endParaRPr lang="en-US" sz="28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TextBox 4"/>
          <p:cNvSpPr txBox="1"/>
          <p:nvPr/>
        </p:nvSpPr>
        <p:spPr>
          <a:xfrm>
            <a:off x="2175184" y="3493956"/>
            <a:ext cx="9352548" cy="1705082"/>
          </a:xfrm>
          <a:prstGeom prst="rect">
            <a:avLst/>
          </a:prstGeom>
          <a:noFill/>
          <a:ln w="28575">
            <a:solidFill>
              <a:schemeClr val="tx1"/>
            </a:solidFill>
          </a:ln>
        </p:spPr>
        <p:txBody>
          <a:bodyPr wrap="square" rtlCol="0">
            <a:spAutoFit/>
          </a:bodyPr>
          <a:lstStyle/>
          <a:p>
            <a:pPr lvl="2"/>
            <a:r>
              <a:rPr lang="en-US" sz="2400" b="1" dirty="0" smtClean="0"/>
              <a:t>					</a:t>
            </a:r>
            <a:r>
              <a:rPr lang="en-US" sz="2800" b="1" dirty="0" smtClean="0"/>
              <a:t>Record </a:t>
            </a:r>
            <a:r>
              <a:rPr lang="en-US" sz="2800" b="1" dirty="0"/>
              <a:t>1 </a:t>
            </a:r>
            <a:r>
              <a:rPr lang="en-US" sz="2800" b="1" dirty="0" smtClean="0"/>
              <a:t>has:</a:t>
            </a:r>
          </a:p>
          <a:p>
            <a:pPr lvl="2"/>
            <a:r>
              <a:rPr lang="en-US" sz="2400" u="sng" dirty="0" smtClean="0"/>
              <a:t>44 </a:t>
            </a:r>
            <a:r>
              <a:rPr lang="en-US" sz="2400" u="sng" dirty="0"/>
              <a:t>data elements </a:t>
            </a:r>
            <a:r>
              <a:rPr lang="en-US" sz="2400" dirty="0"/>
              <a:t>that </a:t>
            </a:r>
            <a:r>
              <a:rPr lang="en-US" sz="2400" b="1" i="1" dirty="0"/>
              <a:t>should have been reported</a:t>
            </a:r>
          </a:p>
          <a:p>
            <a:pPr lvl="2"/>
            <a:r>
              <a:rPr lang="en-US" sz="2400" u="sng" dirty="0"/>
              <a:t>Two data elements </a:t>
            </a:r>
            <a:r>
              <a:rPr lang="en-US" sz="2400" dirty="0"/>
              <a:t>are </a:t>
            </a:r>
            <a:r>
              <a:rPr lang="en-US" sz="2400" b="1" i="1" dirty="0"/>
              <a:t>not applicable </a:t>
            </a:r>
            <a:endParaRPr lang="en-US" sz="2400" b="1" i="1" dirty="0" smtClean="0"/>
          </a:p>
          <a:p>
            <a:pPr lvl="2">
              <a:lnSpc>
                <a:spcPct val="120000"/>
              </a:lnSpc>
            </a:pPr>
            <a:r>
              <a:rPr lang="en-US" sz="2400" u="sng" dirty="0"/>
              <a:t>22 data elements </a:t>
            </a:r>
            <a:r>
              <a:rPr lang="en-US" sz="2400" dirty="0"/>
              <a:t>were </a:t>
            </a:r>
            <a:r>
              <a:rPr lang="en-US" sz="2400" b="1" i="1" dirty="0"/>
              <a:t>not complete</a:t>
            </a:r>
            <a:r>
              <a:rPr lang="en-US" sz="2400" dirty="0"/>
              <a:t>.</a:t>
            </a:r>
          </a:p>
        </p:txBody>
      </p:sp>
      <p:sp>
        <p:nvSpPr>
          <p:cNvPr id="6" name="Slide Number Placeholder 5"/>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2891624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Overall Error </a:t>
            </a:r>
            <a:r>
              <a:rPr lang="en-US" dirty="0" smtClean="0"/>
              <a:t>Rates</a:t>
            </a:r>
            <a:endParaRPr lang="en-US" dirty="0"/>
          </a:p>
        </p:txBody>
      </p:sp>
      <p:sp>
        <p:nvSpPr>
          <p:cNvPr id="3" name="Content Placeholder 2"/>
          <p:cNvSpPr>
            <a:spLocks noGrp="1"/>
          </p:cNvSpPr>
          <p:nvPr>
            <p:ph idx="1"/>
          </p:nvPr>
        </p:nvSpPr>
        <p:spPr>
          <a:xfrm>
            <a:off x="2589212" y="1507958"/>
            <a:ext cx="8915400" cy="5165557"/>
          </a:xfrm>
        </p:spPr>
        <p:txBody>
          <a:bodyPr>
            <a:normAutofit/>
          </a:bodyPr>
          <a:lstStyle/>
          <a:p>
            <a:r>
              <a:rPr lang="en-US" sz="2800" dirty="0"/>
              <a:t>To calculate the overall error rates, the average rates of error by record will be averaged over the total number of sample items tested</a:t>
            </a:r>
            <a:r>
              <a:rPr lang="en-US" sz="2800" dirty="0" smtClean="0"/>
              <a:t>.</a:t>
            </a:r>
          </a:p>
          <a:p>
            <a:pPr>
              <a:spcBef>
                <a:spcPts val="1800"/>
              </a:spcBef>
            </a:pPr>
            <a:r>
              <a:rPr lang="en-US" sz="2800" dirty="0" smtClean="0"/>
              <a:t>This is the calculation for the results below:</a:t>
            </a:r>
          </a:p>
          <a:p>
            <a:pPr marL="342900" lvl="2" indent="0">
              <a:buNone/>
            </a:pPr>
            <a:endParaRPr lang="en-US" sz="2400" b="1" dirty="0" smtClean="0"/>
          </a:p>
          <a:p>
            <a:pPr marL="342900" lvl="2" indent="0">
              <a:buNone/>
            </a:pPr>
            <a:endParaRPr lang="en-US" sz="2400" b="1" dirty="0"/>
          </a:p>
          <a:p>
            <a:pPr marL="342900" lvl="2" indent="0">
              <a:buNone/>
            </a:pPr>
            <a:endParaRPr lang="en-US" sz="2400" b="1" dirty="0" smtClean="0"/>
          </a:p>
          <a:p>
            <a:pPr marL="342900" lvl="2" indent="0">
              <a:spcBef>
                <a:spcPts val="2400"/>
              </a:spcBef>
              <a:buNone/>
            </a:pPr>
            <a:r>
              <a:rPr lang="en-US" sz="2600" b="1" dirty="0" smtClean="0"/>
              <a:t>Overall </a:t>
            </a:r>
            <a:r>
              <a:rPr lang="en-US" sz="2600" b="1" dirty="0"/>
              <a:t>Error Rate Calculation for </a:t>
            </a:r>
            <a:r>
              <a:rPr lang="en-US" sz="2600" b="1" dirty="0" smtClean="0"/>
              <a:t>Completeness</a:t>
            </a:r>
          </a:p>
          <a:p>
            <a:pPr marL="342900" lvl="2" indent="0">
              <a:spcBef>
                <a:spcPts val="1800"/>
              </a:spcBef>
              <a:buNone/>
            </a:pPr>
            <a:r>
              <a:rPr lang="en-US" sz="3000" b="1" u="sng" dirty="0" smtClean="0"/>
              <a:t>(</a:t>
            </a:r>
            <a:r>
              <a:rPr lang="en-US" sz="3000" b="1" u="sng" dirty="0"/>
              <a:t>50+20+0)/3 = </a:t>
            </a:r>
            <a:r>
              <a:rPr lang="en-US" sz="3000" b="1" u="sng" dirty="0">
                <a:solidFill>
                  <a:srgbClr val="FF0000"/>
                </a:solidFill>
              </a:rPr>
              <a:t>23%</a:t>
            </a:r>
          </a:p>
          <a:p>
            <a:pPr marL="0" indent="0">
              <a:buNone/>
            </a:pPr>
            <a:endParaRPr lang="en-US" sz="28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TextBox 4"/>
          <p:cNvSpPr txBox="1"/>
          <p:nvPr/>
        </p:nvSpPr>
        <p:spPr>
          <a:xfrm>
            <a:off x="2802280" y="3672460"/>
            <a:ext cx="8149390" cy="1200329"/>
          </a:xfrm>
          <a:prstGeom prst="rect">
            <a:avLst/>
          </a:prstGeom>
          <a:noFill/>
          <a:ln w="28575">
            <a:solidFill>
              <a:schemeClr val="tx1"/>
            </a:solidFill>
          </a:ln>
        </p:spPr>
        <p:txBody>
          <a:bodyPr wrap="square" rtlCol="0">
            <a:spAutoFit/>
          </a:bodyPr>
          <a:lstStyle/>
          <a:p>
            <a:pPr lvl="2"/>
            <a:r>
              <a:rPr lang="en-US" sz="2400" dirty="0"/>
              <a:t>Record 1 – 50% Error Rate for Completeness</a:t>
            </a:r>
          </a:p>
          <a:p>
            <a:pPr lvl="2"/>
            <a:r>
              <a:rPr lang="en-US" sz="2400" dirty="0"/>
              <a:t>Record 2 – 20% Error Rate for Completeness</a:t>
            </a:r>
          </a:p>
          <a:p>
            <a:pPr lvl="2"/>
            <a:r>
              <a:rPr lang="en-US" sz="2400" dirty="0"/>
              <a:t>Record 3 – 0% Error Rate for Completeness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12604793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885" y="379538"/>
            <a:ext cx="8911687" cy="1280890"/>
          </a:xfrm>
        </p:spPr>
        <p:txBody>
          <a:bodyPr/>
          <a:lstStyle/>
          <a:p>
            <a:r>
              <a:rPr lang="en-US" dirty="0" smtClean="0"/>
              <a:t>Calculating the Overall Error Rates</a:t>
            </a:r>
            <a:endParaRPr lang="en-US" dirty="0"/>
          </a:p>
        </p:txBody>
      </p:sp>
      <p:graphicFrame>
        <p:nvGraphicFramePr>
          <p:cNvPr id="4" name="Content Placeholder 3"/>
          <p:cNvGraphicFramePr>
            <a:graphicFrameLocks noGrp="1"/>
          </p:cNvGraphicFramePr>
          <p:nvPr>
            <p:ph idx="1"/>
            <p:extLst/>
          </p:nvPr>
        </p:nvGraphicFramePr>
        <p:xfrm>
          <a:off x="3066583" y="2520175"/>
          <a:ext cx="6921722" cy="2553959"/>
        </p:xfrm>
        <a:graphic>
          <a:graphicData uri="http://schemas.openxmlformats.org/drawingml/2006/table">
            <a:tbl>
              <a:tblPr>
                <a:tableStyleId>{5C22544A-7EE6-4342-B048-85BDC9FD1C3A}</a:tableStyleId>
              </a:tblPr>
              <a:tblGrid>
                <a:gridCol w="2118734">
                  <a:extLst>
                    <a:ext uri="{9D8B030D-6E8A-4147-A177-3AD203B41FA5}">
                      <a16:colId xmlns:a16="http://schemas.microsoft.com/office/drawing/2014/main" val="20000"/>
                    </a:ext>
                  </a:extLst>
                </a:gridCol>
                <a:gridCol w="1137424">
                  <a:extLst>
                    <a:ext uri="{9D8B030D-6E8A-4147-A177-3AD203B41FA5}">
                      <a16:colId xmlns:a16="http://schemas.microsoft.com/office/drawing/2014/main" val="20001"/>
                    </a:ext>
                  </a:extLst>
                </a:gridCol>
                <a:gridCol w="645176">
                  <a:extLst>
                    <a:ext uri="{9D8B030D-6E8A-4147-A177-3AD203B41FA5}">
                      <a16:colId xmlns:a16="http://schemas.microsoft.com/office/drawing/2014/main" val="20002"/>
                    </a:ext>
                  </a:extLst>
                </a:gridCol>
                <a:gridCol w="1006796">
                  <a:extLst>
                    <a:ext uri="{9D8B030D-6E8A-4147-A177-3AD203B41FA5}">
                      <a16:colId xmlns:a16="http://schemas.microsoft.com/office/drawing/2014/main" val="20003"/>
                    </a:ext>
                  </a:extLst>
                </a:gridCol>
                <a:gridCol w="1006796">
                  <a:extLst>
                    <a:ext uri="{9D8B030D-6E8A-4147-A177-3AD203B41FA5}">
                      <a16:colId xmlns:a16="http://schemas.microsoft.com/office/drawing/2014/main" val="20004"/>
                    </a:ext>
                  </a:extLst>
                </a:gridCol>
                <a:gridCol w="1006796">
                  <a:extLst>
                    <a:ext uri="{9D8B030D-6E8A-4147-A177-3AD203B41FA5}">
                      <a16:colId xmlns:a16="http://schemas.microsoft.com/office/drawing/2014/main" val="20005"/>
                    </a:ext>
                  </a:extLst>
                </a:gridCol>
              </a:tblGrid>
              <a:tr h="432192">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b"/>
                      <a:r>
                        <a:rPr lang="en-US" sz="1800" u="none" strike="noStrike" dirty="0">
                          <a:effectLst/>
                        </a:rPr>
                        <a:t>Completeness</a:t>
                      </a:r>
                      <a:endParaRPr lang="en-US" sz="1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392999">
                <a:tc>
                  <a:txBody>
                    <a:bodyPr/>
                    <a:lstStyle/>
                    <a:p>
                      <a:pPr algn="ctr" fontAlgn="b"/>
                      <a:r>
                        <a:rPr lang="en-US" sz="1800" b="1" u="none" strike="noStrike" dirty="0">
                          <a:effectLst/>
                        </a:rPr>
                        <a:t>Average Error Rate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DE 1</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DE 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DE 3</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432192">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n-US" sz="1800" u="none" strike="noStrike">
                          <a:effectLst/>
                        </a:rPr>
                        <a:t>Record 1</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432192">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800" u="none" strike="noStrike">
                          <a:effectLst/>
                        </a:rPr>
                        <a:t>Record 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432192">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800" u="none" strike="noStrike" dirty="0">
                          <a:effectLst/>
                        </a:rPr>
                        <a:t>Record 3</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432192">
                <a:tc>
                  <a:txBody>
                    <a:bodyPr/>
                    <a:lstStyle/>
                    <a:p>
                      <a:pPr algn="ctr" fontAlgn="b"/>
                      <a:r>
                        <a:rPr lang="en-US" sz="1800" b="1" u="none" strike="noStrike" dirty="0">
                          <a:effectLst/>
                        </a:rPr>
                        <a:t>Overall Error Rate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bl>
          </a:graphicData>
        </a:graphic>
      </p:graphicFrame>
      <p:cxnSp>
        <p:nvCxnSpPr>
          <p:cNvPr id="5" name="Straight Arrow Connector 4"/>
          <p:cNvCxnSpPr/>
          <p:nvPr/>
        </p:nvCxnSpPr>
        <p:spPr>
          <a:xfrm flipH="1">
            <a:off x="4962929" y="3466481"/>
            <a:ext cx="4204899" cy="32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948987" y="4315531"/>
            <a:ext cx="4171677" cy="310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962929" y="3867169"/>
            <a:ext cx="4171677" cy="97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81346" y="3364724"/>
            <a:ext cx="12042" cy="1307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92966" y="75422"/>
            <a:ext cx="2609314" cy="54868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6805030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Overall Error Rates</a:t>
            </a:r>
            <a:endParaRPr lang="en-US" dirty="0"/>
          </a:p>
        </p:txBody>
      </p:sp>
      <p:sp>
        <p:nvSpPr>
          <p:cNvPr id="3" name="Content Placeholder 2"/>
          <p:cNvSpPr>
            <a:spLocks noGrp="1"/>
          </p:cNvSpPr>
          <p:nvPr>
            <p:ph idx="1"/>
          </p:nvPr>
        </p:nvSpPr>
        <p:spPr>
          <a:xfrm>
            <a:off x="2360611" y="2123210"/>
            <a:ext cx="9350125" cy="3972790"/>
          </a:xfrm>
        </p:spPr>
        <p:txBody>
          <a:bodyPr>
            <a:noAutofit/>
          </a:bodyPr>
          <a:lstStyle/>
          <a:p>
            <a:pPr marL="0" indent="0">
              <a:buNone/>
            </a:pPr>
            <a:r>
              <a:rPr lang="en-US" sz="3200" b="1" u="sng" dirty="0" smtClean="0"/>
              <a:t>What do we do with the overall error rates?</a:t>
            </a:r>
          </a:p>
          <a:p>
            <a:pPr marL="0" indent="0">
              <a:buNone/>
            </a:pPr>
            <a:endParaRPr lang="en-US" sz="2800" b="1" u="sng" dirty="0" smtClean="0"/>
          </a:p>
          <a:p>
            <a:pPr lvl="1"/>
            <a:r>
              <a:rPr lang="en-US" sz="3000" dirty="0"/>
              <a:t>Statistically Project the Results to the </a:t>
            </a:r>
            <a:r>
              <a:rPr lang="en-US" sz="3000" dirty="0" smtClean="0"/>
              <a:t>Population</a:t>
            </a:r>
          </a:p>
          <a:p>
            <a:pPr marL="457200" lvl="1" indent="0">
              <a:buNone/>
            </a:pPr>
            <a:endParaRPr lang="en-US" sz="3000" dirty="0"/>
          </a:p>
          <a:p>
            <a:pPr lvl="1"/>
            <a:r>
              <a:rPr lang="en-US" sz="3000" dirty="0" smtClean="0"/>
              <a:t>Determine Quality</a:t>
            </a:r>
          </a:p>
          <a:p>
            <a:pPr lvl="1"/>
            <a:endParaRPr lang="en-US" sz="2400" dirty="0" smtClean="0"/>
          </a:p>
          <a:p>
            <a:endParaRPr lang="en-US" sz="28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13000852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Projections</a:t>
            </a:r>
            <a:endParaRPr lang="en-US" dirty="0"/>
          </a:p>
        </p:txBody>
      </p:sp>
      <p:sp>
        <p:nvSpPr>
          <p:cNvPr id="3" name="Content Placeholder 2"/>
          <p:cNvSpPr>
            <a:spLocks noGrp="1"/>
          </p:cNvSpPr>
          <p:nvPr>
            <p:ph idx="1"/>
          </p:nvPr>
        </p:nvSpPr>
        <p:spPr>
          <a:xfrm>
            <a:off x="2592925" y="2453688"/>
            <a:ext cx="8915400" cy="3777622"/>
          </a:xfrm>
        </p:spPr>
        <p:txBody>
          <a:bodyPr>
            <a:normAutofit/>
          </a:bodyPr>
          <a:lstStyle/>
          <a:p>
            <a:r>
              <a:rPr lang="en-US" sz="3600" dirty="0" smtClean="0"/>
              <a:t>Consult your statistician to perform the statistical projections for each of the three overall error rates.</a:t>
            </a:r>
            <a:endParaRPr lang="en-US" sz="3600" dirty="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1196123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Quality Based on Statistical Sampling Results</a:t>
            </a:r>
            <a:endParaRPr lang="en-US" dirty="0"/>
          </a:p>
        </p:txBody>
      </p:sp>
      <p:sp>
        <p:nvSpPr>
          <p:cNvPr id="3" name="Content Placeholder 2"/>
          <p:cNvSpPr>
            <a:spLocks noGrp="1"/>
          </p:cNvSpPr>
          <p:nvPr>
            <p:ph idx="1"/>
          </p:nvPr>
        </p:nvSpPr>
        <p:spPr>
          <a:xfrm>
            <a:off x="2348580" y="2101515"/>
            <a:ext cx="9156032" cy="4475747"/>
          </a:xfrm>
        </p:spPr>
        <p:txBody>
          <a:bodyPr/>
          <a:lstStyle/>
          <a:p>
            <a:pPr>
              <a:spcBef>
                <a:spcPts val="1800"/>
              </a:spcBef>
            </a:pPr>
            <a:r>
              <a:rPr lang="en-US" sz="3000" dirty="0" smtClean="0"/>
              <a:t>Identify the highest midpoint of the projected error rates and categorize based on the following:</a:t>
            </a:r>
          </a:p>
          <a:p>
            <a:pPr marL="400050" lvl="1" indent="0">
              <a:spcBef>
                <a:spcPts val="3000"/>
              </a:spcBef>
              <a:buNone/>
            </a:pPr>
            <a:r>
              <a:rPr lang="en-US" sz="3600" b="1" dirty="0" smtClean="0"/>
              <a:t>0-20%</a:t>
            </a:r>
            <a:r>
              <a:rPr lang="en-US" sz="3600" dirty="0" smtClean="0"/>
              <a:t> - </a:t>
            </a:r>
            <a:r>
              <a:rPr lang="en-US" sz="3600" b="1" dirty="0" smtClean="0">
                <a:solidFill>
                  <a:srgbClr val="00B050"/>
                </a:solidFill>
              </a:rPr>
              <a:t>Higher</a:t>
            </a:r>
            <a:r>
              <a:rPr lang="en-US" sz="3600" dirty="0" smtClean="0"/>
              <a:t> Quality</a:t>
            </a:r>
          </a:p>
          <a:p>
            <a:pPr marL="400050" lvl="1" indent="0">
              <a:buNone/>
            </a:pPr>
            <a:r>
              <a:rPr lang="en-US" sz="3600" b="1" dirty="0" smtClean="0"/>
              <a:t>21-40%</a:t>
            </a:r>
            <a:r>
              <a:rPr lang="en-US" sz="3600" dirty="0" smtClean="0"/>
              <a:t> - </a:t>
            </a:r>
            <a:r>
              <a:rPr lang="en-US" sz="3600" b="1" dirty="0" smtClean="0">
                <a:solidFill>
                  <a:srgbClr val="CBC70F"/>
                </a:solidFill>
              </a:rPr>
              <a:t>Moderate</a:t>
            </a:r>
            <a:r>
              <a:rPr lang="en-US" sz="3600" dirty="0" smtClean="0">
                <a:solidFill>
                  <a:srgbClr val="CBC70F"/>
                </a:solidFill>
              </a:rPr>
              <a:t> </a:t>
            </a:r>
            <a:r>
              <a:rPr lang="en-US" sz="3600" dirty="0" smtClean="0"/>
              <a:t>Quality</a:t>
            </a:r>
          </a:p>
          <a:p>
            <a:pPr marL="400050" lvl="1" indent="0">
              <a:buNone/>
            </a:pPr>
            <a:r>
              <a:rPr lang="en-US" sz="3600" b="1" dirty="0" smtClean="0"/>
              <a:t>41% or more </a:t>
            </a:r>
            <a:r>
              <a:rPr lang="en-US" sz="3600" dirty="0" smtClean="0"/>
              <a:t>– </a:t>
            </a:r>
            <a:r>
              <a:rPr lang="en-US" sz="3600" b="1" dirty="0" smtClean="0">
                <a:solidFill>
                  <a:srgbClr val="FF0000"/>
                </a:solidFill>
              </a:rPr>
              <a:t>Lower</a:t>
            </a:r>
            <a:r>
              <a:rPr lang="en-US" sz="3600" dirty="0" smtClean="0"/>
              <a:t> Quality</a:t>
            </a:r>
          </a:p>
          <a:p>
            <a:endParaRPr lang="en-US" sz="3600" dirty="0" smtClean="0"/>
          </a:p>
          <a:p>
            <a:pPr lvl="1"/>
            <a:endParaRPr lang="en-US" dirty="0"/>
          </a:p>
          <a:p>
            <a:pPr lvl="1"/>
            <a:endParaRPr lang="en-US" dirty="0" smtClean="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129173274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6000">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14:bounceEnd="6000">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6000">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14:presetBounceEnd="6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6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6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14:presetBounceEnd="6000">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14:bounceEnd="6000">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6000">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349766"/>
            <a:ext cx="8911687" cy="1280890"/>
          </a:xfrm>
        </p:spPr>
        <p:txBody>
          <a:bodyPr/>
          <a:lstStyle/>
          <a:p>
            <a:r>
              <a:rPr lang="en-US" dirty="0" smtClean="0"/>
              <a:t>Determining Quality Based on Statistical Sampling Results</a:t>
            </a:r>
            <a:endParaRPr lang="en-US" dirty="0"/>
          </a:p>
        </p:txBody>
      </p:sp>
      <p:sp>
        <p:nvSpPr>
          <p:cNvPr id="3" name="Content Placeholder 2"/>
          <p:cNvSpPr>
            <a:spLocks noGrp="1"/>
          </p:cNvSpPr>
          <p:nvPr>
            <p:ph idx="1"/>
          </p:nvPr>
        </p:nvSpPr>
        <p:spPr>
          <a:xfrm>
            <a:off x="2802280" y="2093021"/>
            <a:ext cx="7074570" cy="2442411"/>
          </a:xfrm>
        </p:spPr>
        <p:txBody>
          <a:bodyPr>
            <a:normAutofit fontScale="70000" lnSpcReduction="20000"/>
          </a:bodyPr>
          <a:lstStyle/>
          <a:p>
            <a:pPr marL="2628900" lvl="6" indent="0">
              <a:buNone/>
            </a:pPr>
            <a:r>
              <a:rPr lang="en-US" sz="4000" b="1" dirty="0"/>
              <a:t>Example:</a:t>
            </a:r>
          </a:p>
          <a:p>
            <a:pPr marL="0" indent="0">
              <a:lnSpc>
                <a:spcPct val="120000"/>
              </a:lnSpc>
              <a:spcBef>
                <a:spcPts val="1800"/>
              </a:spcBef>
              <a:buNone/>
            </a:pPr>
            <a:r>
              <a:rPr lang="en-US" sz="3100" b="1" u="sng" dirty="0"/>
              <a:t>Completeness</a:t>
            </a:r>
            <a:r>
              <a:rPr lang="en-US" sz="3100" b="1" dirty="0"/>
              <a:t>: </a:t>
            </a:r>
            <a:r>
              <a:rPr lang="en-US" sz="3100" b="1" dirty="0" smtClean="0"/>
              <a:t> </a:t>
            </a:r>
            <a:r>
              <a:rPr lang="en-US" sz="3100" b="1" dirty="0" smtClean="0">
                <a:solidFill>
                  <a:srgbClr val="FF0000"/>
                </a:solidFill>
              </a:rPr>
              <a:t>23% </a:t>
            </a:r>
            <a:r>
              <a:rPr lang="en-US" sz="3100" b="1" dirty="0" smtClean="0"/>
              <a:t>Projected Error Rate +/- 5%</a:t>
            </a:r>
            <a:endParaRPr lang="en-US" sz="3100" b="1" dirty="0"/>
          </a:p>
          <a:p>
            <a:pPr marL="0" indent="0">
              <a:lnSpc>
                <a:spcPct val="120000"/>
              </a:lnSpc>
              <a:buNone/>
            </a:pPr>
            <a:r>
              <a:rPr lang="en-US" sz="3100" b="1" u="sng" dirty="0"/>
              <a:t>Accuracy:</a:t>
            </a:r>
            <a:r>
              <a:rPr lang="en-US" sz="3100" b="1" dirty="0"/>
              <a:t> </a:t>
            </a:r>
            <a:r>
              <a:rPr lang="en-US" sz="3100" b="1" dirty="0" smtClean="0"/>
              <a:t>         </a:t>
            </a:r>
            <a:r>
              <a:rPr lang="en-US" sz="3100" b="1" dirty="0" smtClean="0">
                <a:solidFill>
                  <a:srgbClr val="FF0000"/>
                </a:solidFill>
              </a:rPr>
              <a:t>30% </a:t>
            </a:r>
            <a:r>
              <a:rPr lang="en-US" sz="3100" b="1" dirty="0"/>
              <a:t>Projected Error Rate +/- </a:t>
            </a:r>
            <a:r>
              <a:rPr lang="en-US" sz="3100" b="1" dirty="0" smtClean="0"/>
              <a:t>5%</a:t>
            </a:r>
            <a:endParaRPr lang="en-US" sz="3100" b="1" dirty="0"/>
          </a:p>
          <a:p>
            <a:pPr marL="0" indent="0">
              <a:lnSpc>
                <a:spcPct val="120000"/>
              </a:lnSpc>
              <a:buNone/>
            </a:pPr>
            <a:r>
              <a:rPr lang="en-US" sz="3100" b="1" u="sng" dirty="0"/>
              <a:t>Timeliness:</a:t>
            </a:r>
            <a:r>
              <a:rPr lang="en-US" sz="3100" b="1" dirty="0"/>
              <a:t> </a:t>
            </a:r>
            <a:r>
              <a:rPr lang="en-US" sz="3100" b="1" dirty="0" smtClean="0"/>
              <a:t>         </a:t>
            </a:r>
            <a:r>
              <a:rPr lang="en-US" sz="3100" b="1" dirty="0">
                <a:solidFill>
                  <a:srgbClr val="FF0000"/>
                </a:solidFill>
              </a:rPr>
              <a:t> </a:t>
            </a:r>
            <a:r>
              <a:rPr lang="en-US" sz="3100" b="1" dirty="0" smtClean="0">
                <a:solidFill>
                  <a:srgbClr val="FF0000"/>
                </a:solidFill>
              </a:rPr>
              <a:t> 0% </a:t>
            </a:r>
            <a:r>
              <a:rPr lang="en-US" sz="3100" b="1" dirty="0"/>
              <a:t>Projected Error Rate +/- </a:t>
            </a:r>
            <a:r>
              <a:rPr lang="en-US" sz="3100" b="1" dirty="0" smtClean="0"/>
              <a:t>5%</a:t>
            </a:r>
            <a:endParaRPr lang="en-US" sz="3100" b="1" dirty="0"/>
          </a:p>
          <a:p>
            <a:pPr marL="0" indent="0">
              <a:buNone/>
            </a:pPr>
            <a:endParaRPr lang="en-US" sz="3100" dirty="0" smtClean="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Rectangle 4"/>
          <p:cNvSpPr/>
          <p:nvPr/>
        </p:nvSpPr>
        <p:spPr>
          <a:xfrm>
            <a:off x="2521544" y="1905000"/>
            <a:ext cx="7636042" cy="23697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4953" y="4737413"/>
            <a:ext cx="10179013" cy="2634567"/>
          </a:xfrm>
          <a:prstGeom prst="rect">
            <a:avLst/>
          </a:prstGeom>
          <a:noFill/>
        </p:spPr>
        <p:txBody>
          <a:bodyPr wrap="square" rtlCol="0">
            <a:spAutoFit/>
          </a:bodyPr>
          <a:lstStyle/>
          <a:p>
            <a:pPr>
              <a:lnSpc>
                <a:spcPct val="120000"/>
              </a:lnSpc>
            </a:pPr>
            <a:r>
              <a:rPr lang="en-US" sz="3000" u="sng" dirty="0" smtClean="0"/>
              <a:t>Identify</a:t>
            </a:r>
            <a:r>
              <a:rPr lang="en-US" sz="3000" dirty="0" smtClean="0"/>
              <a:t>: </a:t>
            </a:r>
            <a:r>
              <a:rPr lang="en-US" sz="3000" dirty="0"/>
              <a:t>the highest error rate: </a:t>
            </a:r>
            <a:r>
              <a:rPr lang="en-US" sz="3000" b="1" dirty="0"/>
              <a:t>Accuracy </a:t>
            </a:r>
            <a:r>
              <a:rPr lang="en-US" sz="3000" b="1" dirty="0" smtClean="0"/>
              <a:t>of 30%</a:t>
            </a:r>
            <a:endParaRPr lang="en-US" sz="3000" b="1" dirty="0"/>
          </a:p>
          <a:p>
            <a:pPr>
              <a:lnSpc>
                <a:spcPct val="120000"/>
              </a:lnSpc>
              <a:spcBef>
                <a:spcPts val="1200"/>
              </a:spcBef>
            </a:pPr>
            <a:r>
              <a:rPr lang="en-US" sz="3000" u="sng" dirty="0"/>
              <a:t>Categorize</a:t>
            </a:r>
            <a:r>
              <a:rPr lang="en-US" sz="3000" dirty="0"/>
              <a:t>: Between </a:t>
            </a:r>
            <a:r>
              <a:rPr lang="en-US" sz="3000" dirty="0" smtClean="0"/>
              <a:t>21-40</a:t>
            </a:r>
            <a:r>
              <a:rPr lang="en-US" sz="3000" dirty="0"/>
              <a:t>% so it’s </a:t>
            </a:r>
            <a:r>
              <a:rPr lang="en-US" sz="3000" b="1" dirty="0">
                <a:solidFill>
                  <a:srgbClr val="CBC70F"/>
                </a:solidFill>
              </a:rPr>
              <a:t>Moderate</a:t>
            </a:r>
            <a:r>
              <a:rPr lang="en-US" sz="3100" b="1" dirty="0">
                <a:solidFill>
                  <a:srgbClr val="CBC70F"/>
                </a:solidFill>
              </a:rPr>
              <a:t> </a:t>
            </a:r>
            <a:r>
              <a:rPr lang="en-US" sz="3000" dirty="0" smtClean="0"/>
              <a:t>Quality</a:t>
            </a:r>
            <a:endParaRPr lang="en-US" sz="3000" dirty="0"/>
          </a:p>
          <a:p>
            <a:pPr>
              <a:lnSpc>
                <a:spcPct val="120000"/>
              </a:lnSpc>
              <a:spcBef>
                <a:spcPts val="1200"/>
              </a:spcBef>
            </a:pPr>
            <a:endParaRPr lang="en-US" sz="3000" b="1" dirty="0"/>
          </a:p>
          <a:p>
            <a:pPr lvl="1"/>
            <a:endParaRPr lang="en-US"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319365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349766"/>
            <a:ext cx="8911687" cy="1280890"/>
          </a:xfrm>
        </p:spPr>
        <p:txBody>
          <a:bodyPr/>
          <a:lstStyle/>
          <a:p>
            <a:r>
              <a:rPr lang="en-US" dirty="0" smtClean="0"/>
              <a:t>Determining Quality Based on Statistical Sampling Results</a:t>
            </a:r>
            <a:endParaRPr lang="en-US" dirty="0"/>
          </a:p>
        </p:txBody>
      </p:sp>
      <p:sp>
        <p:nvSpPr>
          <p:cNvPr id="3" name="Content Placeholder 2"/>
          <p:cNvSpPr>
            <a:spLocks noGrp="1"/>
          </p:cNvSpPr>
          <p:nvPr>
            <p:ph idx="1"/>
          </p:nvPr>
        </p:nvSpPr>
        <p:spPr>
          <a:xfrm>
            <a:off x="2802280" y="2093021"/>
            <a:ext cx="7074570" cy="2442411"/>
          </a:xfrm>
        </p:spPr>
        <p:txBody>
          <a:bodyPr>
            <a:normAutofit fontScale="70000" lnSpcReduction="20000"/>
          </a:bodyPr>
          <a:lstStyle/>
          <a:p>
            <a:pPr marL="2628900" lvl="6" indent="0">
              <a:buNone/>
            </a:pPr>
            <a:r>
              <a:rPr lang="en-US" sz="4000" b="1" dirty="0"/>
              <a:t>Example:</a:t>
            </a:r>
          </a:p>
          <a:p>
            <a:pPr marL="0" indent="0">
              <a:lnSpc>
                <a:spcPct val="120000"/>
              </a:lnSpc>
              <a:spcBef>
                <a:spcPts val="1800"/>
              </a:spcBef>
              <a:buNone/>
            </a:pPr>
            <a:r>
              <a:rPr lang="en-US" sz="3100" b="1" u="sng" dirty="0"/>
              <a:t>Completeness</a:t>
            </a:r>
            <a:r>
              <a:rPr lang="en-US" sz="3100" b="1" dirty="0"/>
              <a:t>: </a:t>
            </a:r>
            <a:r>
              <a:rPr lang="en-US" sz="3100" b="1" dirty="0" smtClean="0"/>
              <a:t> </a:t>
            </a:r>
            <a:r>
              <a:rPr lang="en-US" sz="3100" b="1" dirty="0" smtClean="0">
                <a:solidFill>
                  <a:srgbClr val="FF0000"/>
                </a:solidFill>
              </a:rPr>
              <a:t>19% </a:t>
            </a:r>
            <a:r>
              <a:rPr lang="en-US" sz="3100" b="1" dirty="0" smtClean="0"/>
              <a:t>Projected Error Rate +/- 10%</a:t>
            </a:r>
            <a:endParaRPr lang="en-US" sz="3100" b="1" dirty="0"/>
          </a:p>
          <a:p>
            <a:pPr marL="0" indent="0">
              <a:lnSpc>
                <a:spcPct val="120000"/>
              </a:lnSpc>
              <a:buNone/>
            </a:pPr>
            <a:r>
              <a:rPr lang="en-US" sz="3100" b="1" u="sng" dirty="0"/>
              <a:t>Accuracy:</a:t>
            </a:r>
            <a:r>
              <a:rPr lang="en-US" sz="3100" b="1" dirty="0"/>
              <a:t> </a:t>
            </a:r>
            <a:r>
              <a:rPr lang="en-US" sz="3100" b="1" dirty="0" smtClean="0"/>
              <a:t>         </a:t>
            </a:r>
            <a:r>
              <a:rPr lang="en-US" sz="3100" b="1" dirty="0" smtClean="0">
                <a:solidFill>
                  <a:srgbClr val="FF0000"/>
                </a:solidFill>
              </a:rPr>
              <a:t>20% </a:t>
            </a:r>
            <a:r>
              <a:rPr lang="en-US" sz="3100" b="1" dirty="0"/>
              <a:t>Projected Error Rate +/- </a:t>
            </a:r>
            <a:r>
              <a:rPr lang="en-US" sz="3100" b="1" dirty="0" smtClean="0"/>
              <a:t>10%</a:t>
            </a:r>
            <a:endParaRPr lang="en-US" sz="3100" b="1" dirty="0"/>
          </a:p>
          <a:p>
            <a:pPr marL="0" indent="0">
              <a:lnSpc>
                <a:spcPct val="120000"/>
              </a:lnSpc>
              <a:buNone/>
            </a:pPr>
            <a:r>
              <a:rPr lang="en-US" sz="3100" b="1" u="sng" dirty="0"/>
              <a:t>Timeliness:</a:t>
            </a:r>
            <a:r>
              <a:rPr lang="en-US" sz="3100" b="1" dirty="0"/>
              <a:t> </a:t>
            </a:r>
            <a:r>
              <a:rPr lang="en-US" sz="3100" b="1" dirty="0" smtClean="0"/>
              <a:t>         </a:t>
            </a:r>
            <a:r>
              <a:rPr lang="en-US" sz="3100" b="1" dirty="0" smtClean="0">
                <a:solidFill>
                  <a:srgbClr val="FF0000"/>
                </a:solidFill>
              </a:rPr>
              <a:t>10% </a:t>
            </a:r>
            <a:r>
              <a:rPr lang="en-US" sz="3100" b="1" dirty="0"/>
              <a:t>Projected Error Rate +/- </a:t>
            </a:r>
            <a:r>
              <a:rPr lang="en-US" sz="3100" b="1" dirty="0" smtClean="0"/>
              <a:t>10%</a:t>
            </a:r>
            <a:endParaRPr lang="en-US" sz="3100" b="1" dirty="0"/>
          </a:p>
          <a:p>
            <a:pPr marL="0" indent="0">
              <a:buNone/>
            </a:pPr>
            <a:endParaRPr lang="en-US" sz="3100" dirty="0" smtClean="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Rectangle 4"/>
          <p:cNvSpPr/>
          <p:nvPr/>
        </p:nvSpPr>
        <p:spPr>
          <a:xfrm>
            <a:off x="2521544" y="1905000"/>
            <a:ext cx="7636042" cy="23697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4954" y="4737413"/>
            <a:ext cx="9609222" cy="2634567"/>
          </a:xfrm>
          <a:prstGeom prst="rect">
            <a:avLst/>
          </a:prstGeom>
          <a:noFill/>
        </p:spPr>
        <p:txBody>
          <a:bodyPr wrap="square" rtlCol="0">
            <a:spAutoFit/>
          </a:bodyPr>
          <a:lstStyle/>
          <a:p>
            <a:pPr>
              <a:lnSpc>
                <a:spcPct val="120000"/>
              </a:lnSpc>
            </a:pPr>
            <a:r>
              <a:rPr lang="en-US" sz="3000" u="sng" dirty="0" smtClean="0"/>
              <a:t>Identify</a:t>
            </a:r>
            <a:r>
              <a:rPr lang="en-US" sz="3000" dirty="0" smtClean="0"/>
              <a:t>: </a:t>
            </a:r>
            <a:r>
              <a:rPr lang="en-US" sz="3000" dirty="0"/>
              <a:t>the highest error rate: </a:t>
            </a:r>
            <a:r>
              <a:rPr lang="en-US" sz="3000" b="1" dirty="0"/>
              <a:t>Accuracy </a:t>
            </a:r>
            <a:r>
              <a:rPr lang="en-US" sz="3000" b="1" dirty="0" smtClean="0"/>
              <a:t>of 20%</a:t>
            </a:r>
            <a:endParaRPr lang="en-US" sz="3000" b="1" dirty="0"/>
          </a:p>
          <a:p>
            <a:pPr>
              <a:lnSpc>
                <a:spcPct val="120000"/>
              </a:lnSpc>
              <a:spcBef>
                <a:spcPts val="1200"/>
              </a:spcBef>
            </a:pPr>
            <a:r>
              <a:rPr lang="en-US" sz="3000" u="sng" dirty="0"/>
              <a:t>Categorize</a:t>
            </a:r>
            <a:r>
              <a:rPr lang="en-US" sz="3000" dirty="0"/>
              <a:t>: Between 0-20% so it’s </a:t>
            </a:r>
            <a:r>
              <a:rPr lang="en-US" sz="3000" dirty="0" smtClean="0"/>
              <a:t>of </a:t>
            </a:r>
            <a:r>
              <a:rPr lang="en-US" sz="3100" b="1" dirty="0" smtClean="0">
                <a:solidFill>
                  <a:srgbClr val="00B050"/>
                </a:solidFill>
              </a:rPr>
              <a:t>Higher </a:t>
            </a:r>
            <a:r>
              <a:rPr lang="en-US" sz="3000" dirty="0"/>
              <a:t>Quality</a:t>
            </a:r>
          </a:p>
          <a:p>
            <a:pPr>
              <a:lnSpc>
                <a:spcPct val="120000"/>
              </a:lnSpc>
              <a:spcBef>
                <a:spcPts val="1200"/>
              </a:spcBef>
            </a:pPr>
            <a:endParaRPr lang="en-US" sz="3000" b="1" dirty="0"/>
          </a:p>
          <a:p>
            <a:pPr lvl="1"/>
            <a:endParaRPr lang="en-US"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2592131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589212" y="1301262"/>
            <a:ext cx="8915400" cy="5205046"/>
          </a:xfrm>
        </p:spPr>
        <p:txBody>
          <a:bodyPr>
            <a:normAutofit fontScale="92500"/>
          </a:bodyPr>
          <a:lstStyle/>
          <a:p>
            <a:pPr marL="0" indent="0" algn="ctr">
              <a:buNone/>
            </a:pPr>
            <a:r>
              <a:rPr lang="en-US" sz="2800" b="1" dirty="0" smtClean="0"/>
              <a:t>Results of 2017 Audits</a:t>
            </a:r>
            <a:endParaRPr lang="en-US" sz="2800" b="1" dirty="0"/>
          </a:p>
          <a:p>
            <a:pPr>
              <a:spcBef>
                <a:spcPts val="2400"/>
              </a:spcBef>
            </a:pPr>
            <a:r>
              <a:rPr lang="en-US" sz="2400" dirty="0" smtClean="0"/>
              <a:t>Over </a:t>
            </a:r>
            <a:r>
              <a:rPr lang="en-US" sz="2400" dirty="0"/>
              <a:t>50 </a:t>
            </a:r>
            <a:r>
              <a:rPr lang="en-US" sz="2400" dirty="0" smtClean="0"/>
              <a:t>IGs </a:t>
            </a:r>
            <a:r>
              <a:rPr lang="en-US" sz="2400" dirty="0"/>
              <a:t>issued reports</a:t>
            </a:r>
          </a:p>
          <a:p>
            <a:pPr>
              <a:spcBef>
                <a:spcPts val="1200"/>
              </a:spcBef>
            </a:pPr>
            <a:r>
              <a:rPr lang="en-US" sz="2400" dirty="0" smtClean="0"/>
              <a:t>Majority conducted performance audits</a:t>
            </a:r>
          </a:p>
          <a:p>
            <a:pPr>
              <a:spcBef>
                <a:spcPts val="1200"/>
              </a:spcBef>
            </a:pPr>
            <a:r>
              <a:rPr lang="en-US" sz="2400" dirty="0" smtClean="0"/>
              <a:t>Approximately 72 percent of the audits concluded that agency data was incomplete, inaccurate, not timely, and not of quality </a:t>
            </a:r>
            <a:endParaRPr lang="en-US" sz="2400" dirty="0"/>
          </a:p>
          <a:p>
            <a:pPr>
              <a:spcBef>
                <a:spcPts val="1200"/>
              </a:spcBef>
            </a:pPr>
            <a:r>
              <a:rPr lang="en-US" sz="2400" dirty="0" smtClean="0"/>
              <a:t>Issues with Treasury’s DATA Act Broker impacted testing results</a:t>
            </a:r>
          </a:p>
          <a:p>
            <a:pPr>
              <a:spcBef>
                <a:spcPts val="1200"/>
              </a:spcBef>
            </a:pPr>
            <a:r>
              <a:rPr lang="en-US" sz="2400" dirty="0"/>
              <a:t>Comparing the results of IG reports was difficult</a:t>
            </a:r>
          </a:p>
          <a:p>
            <a:pPr>
              <a:spcBef>
                <a:spcPts val="1200"/>
              </a:spcBef>
            </a:pPr>
            <a:r>
              <a:rPr lang="en-US" sz="2400" dirty="0" smtClean="0"/>
              <a:t>Identified and addressed lessons learned</a:t>
            </a:r>
          </a:p>
          <a:p>
            <a:pPr>
              <a:spcBef>
                <a:spcPts val="1200"/>
              </a:spcBef>
            </a:pPr>
            <a:r>
              <a:rPr lang="en-US" sz="2400" dirty="0" smtClean="0"/>
              <a:t>Revised </a:t>
            </a:r>
            <a:r>
              <a:rPr lang="en-US" sz="2400" dirty="0"/>
              <a:t>the </a:t>
            </a:r>
            <a:r>
              <a:rPr lang="en-US" sz="2400" i="1" dirty="0"/>
              <a:t>Inspectors General Guide to Compliance Under the DATA Act </a:t>
            </a:r>
            <a:r>
              <a:rPr lang="en-US" sz="2400" dirty="0" smtClean="0"/>
              <a:t> </a:t>
            </a:r>
            <a:endParaRPr lang="en-US" sz="2400" dirty="0"/>
          </a:p>
          <a:p>
            <a:endParaRPr lang="en-US" dirty="0"/>
          </a:p>
        </p:txBody>
      </p:sp>
      <p:pic>
        <p:nvPicPr>
          <p:cNvPr id="4" name="Picture 3"/>
          <p:cNvPicPr>
            <a:picLocks noChangeAspect="1"/>
          </p:cNvPicPr>
          <p:nvPr/>
        </p:nvPicPr>
        <p:blipFill>
          <a:blip r:embed="rId3"/>
          <a:stretch>
            <a:fillRect/>
          </a:stretch>
        </p:blipFill>
        <p:spPr>
          <a:xfrm>
            <a:off x="239976"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063844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42" presetClass="entr" presetSubtype="0"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410019"/>
            <a:ext cx="8911687" cy="1280890"/>
          </a:xfrm>
        </p:spPr>
        <p:txBody>
          <a:bodyPr/>
          <a:lstStyle/>
          <a:p>
            <a:r>
              <a:rPr lang="en-US" dirty="0" smtClean="0"/>
              <a:t>Determining Quality Based on Statistical Sampling Results</a:t>
            </a:r>
            <a:endParaRPr lang="en-US" dirty="0"/>
          </a:p>
        </p:txBody>
      </p:sp>
      <p:sp>
        <p:nvSpPr>
          <p:cNvPr id="3" name="Content Placeholder 2"/>
          <p:cNvSpPr>
            <a:spLocks noGrp="1"/>
          </p:cNvSpPr>
          <p:nvPr>
            <p:ph idx="1"/>
          </p:nvPr>
        </p:nvSpPr>
        <p:spPr>
          <a:xfrm>
            <a:off x="2802280" y="2093021"/>
            <a:ext cx="7074570" cy="2442411"/>
          </a:xfrm>
        </p:spPr>
        <p:txBody>
          <a:bodyPr>
            <a:normAutofit fontScale="70000" lnSpcReduction="20000"/>
          </a:bodyPr>
          <a:lstStyle/>
          <a:p>
            <a:pPr marL="2628900" lvl="6" indent="0">
              <a:buNone/>
            </a:pPr>
            <a:r>
              <a:rPr lang="en-US" sz="4000" b="1" dirty="0"/>
              <a:t>Example:</a:t>
            </a:r>
          </a:p>
          <a:p>
            <a:pPr marL="0" indent="0">
              <a:lnSpc>
                <a:spcPct val="120000"/>
              </a:lnSpc>
              <a:spcBef>
                <a:spcPts val="1800"/>
              </a:spcBef>
              <a:buNone/>
            </a:pPr>
            <a:r>
              <a:rPr lang="en-US" sz="3100" b="1" u="sng" dirty="0"/>
              <a:t>Completeness</a:t>
            </a:r>
            <a:r>
              <a:rPr lang="en-US" sz="3100" b="1" dirty="0"/>
              <a:t>: </a:t>
            </a:r>
            <a:r>
              <a:rPr lang="en-US" sz="3100" b="1" dirty="0" smtClean="0"/>
              <a:t>  </a:t>
            </a:r>
            <a:r>
              <a:rPr lang="en-US" sz="3100" b="1" dirty="0" smtClean="0">
                <a:solidFill>
                  <a:srgbClr val="FF0000"/>
                </a:solidFill>
              </a:rPr>
              <a:t>0% </a:t>
            </a:r>
            <a:r>
              <a:rPr lang="en-US" sz="3100" b="1" dirty="0" smtClean="0"/>
              <a:t>Projected Error Rate +/- 5%</a:t>
            </a:r>
            <a:endParaRPr lang="en-US" sz="3100" b="1" dirty="0"/>
          </a:p>
          <a:p>
            <a:pPr marL="0" indent="0">
              <a:lnSpc>
                <a:spcPct val="120000"/>
              </a:lnSpc>
              <a:buNone/>
            </a:pPr>
            <a:r>
              <a:rPr lang="en-US" sz="3100" b="1" u="sng" dirty="0"/>
              <a:t>Accuracy:</a:t>
            </a:r>
            <a:r>
              <a:rPr lang="en-US" sz="3100" b="1" dirty="0"/>
              <a:t> </a:t>
            </a:r>
            <a:r>
              <a:rPr lang="en-US" sz="3100" b="1" dirty="0" smtClean="0"/>
              <a:t>        </a:t>
            </a:r>
            <a:r>
              <a:rPr lang="en-US" sz="3100" b="1" dirty="0" smtClean="0">
                <a:solidFill>
                  <a:srgbClr val="FF0000"/>
                </a:solidFill>
              </a:rPr>
              <a:t>46% </a:t>
            </a:r>
            <a:r>
              <a:rPr lang="en-US" sz="3100" b="1" dirty="0"/>
              <a:t>Projected Error Rate +/- </a:t>
            </a:r>
            <a:r>
              <a:rPr lang="en-US" sz="3100" b="1" dirty="0" smtClean="0"/>
              <a:t>5%</a:t>
            </a:r>
            <a:endParaRPr lang="en-US" sz="3100" b="1" dirty="0"/>
          </a:p>
          <a:p>
            <a:pPr marL="0" indent="0">
              <a:lnSpc>
                <a:spcPct val="120000"/>
              </a:lnSpc>
              <a:buNone/>
            </a:pPr>
            <a:r>
              <a:rPr lang="en-US" sz="3100" b="1" u="sng" dirty="0"/>
              <a:t>Timeliness:</a:t>
            </a:r>
            <a:r>
              <a:rPr lang="en-US" sz="3100" b="1" dirty="0"/>
              <a:t> </a:t>
            </a:r>
            <a:r>
              <a:rPr lang="en-US" sz="3100" b="1" dirty="0" smtClean="0"/>
              <a:t>          </a:t>
            </a:r>
            <a:r>
              <a:rPr lang="en-US" sz="3100" b="1" dirty="0" smtClean="0">
                <a:solidFill>
                  <a:srgbClr val="FF0000"/>
                </a:solidFill>
              </a:rPr>
              <a:t>0% </a:t>
            </a:r>
            <a:r>
              <a:rPr lang="en-US" sz="3100" b="1" dirty="0"/>
              <a:t>Projected Error Rate +/- </a:t>
            </a:r>
            <a:r>
              <a:rPr lang="en-US" sz="3100" b="1" dirty="0" smtClean="0"/>
              <a:t>5%</a:t>
            </a:r>
            <a:endParaRPr lang="en-US" sz="3100" b="1" dirty="0"/>
          </a:p>
          <a:p>
            <a:pPr marL="0" indent="0">
              <a:buNone/>
            </a:pPr>
            <a:endParaRPr lang="en-US" sz="3100" dirty="0" smtClean="0"/>
          </a:p>
        </p:txBody>
      </p:sp>
      <p:pic>
        <p:nvPicPr>
          <p:cNvPr id="4" name="Picture 3"/>
          <p:cNvPicPr>
            <a:picLocks noChangeAspect="1"/>
          </p:cNvPicPr>
          <p:nvPr/>
        </p:nvPicPr>
        <p:blipFill>
          <a:blip r:embed="rId3"/>
          <a:stretch>
            <a:fillRect/>
          </a:stretch>
        </p:blipFill>
        <p:spPr>
          <a:xfrm>
            <a:off x="192966" y="75422"/>
            <a:ext cx="2609314" cy="548688"/>
          </a:xfrm>
          <a:prstGeom prst="rect">
            <a:avLst/>
          </a:prstGeom>
        </p:spPr>
      </p:pic>
      <p:sp>
        <p:nvSpPr>
          <p:cNvPr id="5" name="Rectangle 4"/>
          <p:cNvSpPr/>
          <p:nvPr/>
        </p:nvSpPr>
        <p:spPr>
          <a:xfrm>
            <a:off x="2521544" y="1905000"/>
            <a:ext cx="7636042" cy="23697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4954" y="4737413"/>
            <a:ext cx="9609222" cy="1908215"/>
          </a:xfrm>
          <a:prstGeom prst="rect">
            <a:avLst/>
          </a:prstGeom>
          <a:noFill/>
        </p:spPr>
        <p:txBody>
          <a:bodyPr wrap="square" rtlCol="0">
            <a:spAutoFit/>
          </a:bodyPr>
          <a:lstStyle/>
          <a:p>
            <a:pPr>
              <a:lnSpc>
                <a:spcPct val="120000"/>
              </a:lnSpc>
            </a:pPr>
            <a:r>
              <a:rPr lang="en-US" sz="3000" u="sng" dirty="0" smtClean="0"/>
              <a:t>Identify</a:t>
            </a:r>
            <a:r>
              <a:rPr lang="en-US" sz="3000" dirty="0" smtClean="0"/>
              <a:t>: </a:t>
            </a:r>
            <a:r>
              <a:rPr lang="en-US" sz="3000" dirty="0"/>
              <a:t>the highest error rate: </a:t>
            </a:r>
            <a:r>
              <a:rPr lang="en-US" sz="3000" b="1" dirty="0"/>
              <a:t>Accuracy </a:t>
            </a:r>
            <a:r>
              <a:rPr lang="en-US" sz="3000" b="1" dirty="0" smtClean="0"/>
              <a:t>of </a:t>
            </a:r>
            <a:r>
              <a:rPr lang="en-US" sz="3000" b="1" dirty="0"/>
              <a:t>46%</a:t>
            </a:r>
          </a:p>
          <a:p>
            <a:pPr>
              <a:lnSpc>
                <a:spcPct val="120000"/>
              </a:lnSpc>
              <a:spcBef>
                <a:spcPts val="1200"/>
              </a:spcBef>
            </a:pPr>
            <a:r>
              <a:rPr lang="en-US" sz="3000" u="sng" dirty="0"/>
              <a:t>Categorize</a:t>
            </a:r>
            <a:r>
              <a:rPr lang="en-US" sz="3000" dirty="0"/>
              <a:t>: 41% or more so </a:t>
            </a:r>
            <a:r>
              <a:rPr lang="en-US" sz="3000" dirty="0" smtClean="0"/>
              <a:t>it’s of </a:t>
            </a:r>
            <a:r>
              <a:rPr lang="en-US" sz="3000" b="1" dirty="0" smtClean="0">
                <a:solidFill>
                  <a:srgbClr val="FF0000"/>
                </a:solidFill>
              </a:rPr>
              <a:t>Lower</a:t>
            </a:r>
            <a:r>
              <a:rPr lang="en-US" sz="3000" b="1" dirty="0" smtClean="0">
                <a:solidFill>
                  <a:srgbClr val="00B050"/>
                </a:solidFill>
              </a:rPr>
              <a:t> </a:t>
            </a:r>
            <a:r>
              <a:rPr lang="en-US" sz="3000" b="1" dirty="0"/>
              <a:t>Quality</a:t>
            </a:r>
          </a:p>
          <a:p>
            <a:pPr lvl="1"/>
            <a:endParaRPr lang="en-US"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729877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3</a:t>
            </a:r>
            <a:endParaRPr lang="en-US" dirty="0"/>
          </a:p>
        </p:txBody>
      </p:sp>
      <p:sp>
        <p:nvSpPr>
          <p:cNvPr id="3" name="Subtitle 2"/>
          <p:cNvSpPr>
            <a:spLocks noGrp="1"/>
          </p:cNvSpPr>
          <p:nvPr>
            <p:ph type="subTitle" idx="1"/>
          </p:nvPr>
        </p:nvSpPr>
        <p:spPr>
          <a:xfrm>
            <a:off x="2597525" y="4792262"/>
            <a:ext cx="8915399" cy="2169521"/>
          </a:xfrm>
        </p:spPr>
        <p:txBody>
          <a:bodyPr>
            <a:normAutofit/>
          </a:bodyPr>
          <a:lstStyle/>
          <a:p>
            <a:r>
              <a:rPr lang="en-US" dirty="0" smtClean="0"/>
              <a:t>Sample Testing</a:t>
            </a:r>
          </a:p>
          <a:p>
            <a:r>
              <a:rPr lang="en-US" dirty="0" smtClean="0"/>
              <a:t>Testing Spreadsheet Tool</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5738019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3000" fill="hold"/>
                                        <p:tgtEl>
                                          <p:spTgt spid="2"/>
                                        </p:tgtEl>
                                        <p:attrNameLst>
                                          <p:attrName>style.color</p:attrName>
                                        </p:attrNameLst>
                                      </p:cBhvr>
                                      <p:to>
                                        <p:clrVal>
                                          <a:schemeClr val="tx2"/>
                                        </p:clrVal>
                                      </p:to>
                                    </p:set>
                                    <p:set>
                                      <p:cBhvr>
                                        <p:cTn id="7" dur="3000" fill="hold"/>
                                        <p:tgtEl>
                                          <p:spTgt spid="2"/>
                                        </p:tgtEl>
                                        <p:attrNameLst>
                                          <p:attrName>fillcolor</p:attrName>
                                        </p:attrNameLst>
                                      </p:cBhvr>
                                      <p:to>
                                        <p:clrVal>
                                          <a:schemeClr val="tx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6013" y="1968500"/>
            <a:ext cx="8915399" cy="2262781"/>
          </a:xfrm>
        </p:spPr>
        <p:txBody>
          <a:bodyPr>
            <a:normAutofit/>
          </a:bodyPr>
          <a:lstStyle/>
          <a:p>
            <a:pPr algn="ctr"/>
            <a:r>
              <a:rPr lang="en-US" sz="6000" i="1" dirty="0" smtClean="0"/>
              <a:t>Sample Testing</a:t>
            </a:r>
            <a:endParaRPr lang="en-US" sz="6000"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37639584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Overview</a:t>
            </a:r>
            <a:endParaRPr lang="en-US" dirty="0"/>
          </a:p>
        </p:txBody>
      </p:sp>
      <p:sp>
        <p:nvSpPr>
          <p:cNvPr id="3" name="Content Placeholder 2"/>
          <p:cNvSpPr>
            <a:spLocks noGrp="1"/>
          </p:cNvSpPr>
          <p:nvPr>
            <p:ph idx="1"/>
          </p:nvPr>
        </p:nvSpPr>
        <p:spPr>
          <a:xfrm>
            <a:off x="2372645" y="2097506"/>
            <a:ext cx="8915400" cy="3777622"/>
          </a:xfrm>
        </p:spPr>
        <p:txBody>
          <a:bodyPr/>
          <a:lstStyle/>
          <a:p>
            <a:pPr lvl="1">
              <a:lnSpc>
                <a:spcPct val="110000"/>
              </a:lnSpc>
              <a:buClrTx/>
            </a:pPr>
            <a:r>
              <a:rPr lang="en-US" sz="2600" dirty="0" smtClean="0"/>
              <a:t>DATA Act elements will be evaluated for completeness, accuracy, and timeliness based on their </a:t>
            </a:r>
            <a:r>
              <a:rPr lang="en-US" sz="2600" dirty="0"/>
              <a:t>d</a:t>
            </a:r>
            <a:r>
              <a:rPr lang="en-US" sz="2600" dirty="0" smtClean="0"/>
              <a:t>efinitions in the Guide.</a:t>
            </a:r>
          </a:p>
          <a:p>
            <a:pPr marL="457200" lvl="1" indent="0">
              <a:lnSpc>
                <a:spcPct val="110000"/>
              </a:lnSpc>
              <a:buClrTx/>
              <a:buNone/>
            </a:pPr>
            <a:endParaRPr lang="en-US" sz="2600" dirty="0"/>
          </a:p>
          <a:p>
            <a:pPr lvl="1">
              <a:lnSpc>
                <a:spcPct val="110000"/>
              </a:lnSpc>
              <a:buClrTx/>
            </a:pPr>
            <a:r>
              <a:rPr lang="en-US" sz="2600" dirty="0" smtClean="0"/>
              <a:t>Consult crosswalks for File D1 (Appendix 5 of the Guide) for authoritative </a:t>
            </a:r>
            <a:r>
              <a:rPr lang="en-US" sz="2600" dirty="0"/>
              <a:t>s</a:t>
            </a:r>
            <a:r>
              <a:rPr lang="en-US" sz="2600" dirty="0" smtClean="0"/>
              <a:t>ource </a:t>
            </a:r>
            <a:r>
              <a:rPr lang="en-US" sz="2600" dirty="0"/>
              <a:t>i</a:t>
            </a:r>
            <a:r>
              <a:rPr lang="en-US" sz="2600" dirty="0" smtClean="0"/>
              <a:t>nformation</a:t>
            </a:r>
            <a:endParaRPr lang="en-US" sz="2600" dirty="0"/>
          </a:p>
          <a:p>
            <a:pPr marL="457200" lvl="1" indent="0">
              <a:lnSpc>
                <a:spcPct val="110000"/>
              </a:lnSpc>
              <a:buClrTx/>
              <a:buNone/>
            </a:pP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63</a:t>
            </a:fld>
            <a:endParaRPr lang="en-US" dirty="0"/>
          </a:p>
        </p:txBody>
      </p:sp>
      <p:pic>
        <p:nvPicPr>
          <p:cNvPr id="5" name="Picture 4"/>
          <p:cNvPicPr>
            <a:picLocks noChangeAspect="1"/>
          </p:cNvPicPr>
          <p:nvPr/>
        </p:nvPicPr>
        <p:blipFill>
          <a:blip r:embed="rId2"/>
          <a:stretch>
            <a:fillRect/>
          </a:stretch>
        </p:blipFill>
        <p:spPr>
          <a:xfrm>
            <a:off x="192966" y="75422"/>
            <a:ext cx="2609314" cy="548688"/>
          </a:xfrm>
          <a:prstGeom prst="rect">
            <a:avLst/>
          </a:prstGeom>
        </p:spPr>
      </p:pic>
    </p:spTree>
    <p:extLst>
      <p:ext uri="{BB962C8B-B14F-4D97-AF65-F5344CB8AC3E}">
        <p14:creationId xmlns:p14="http://schemas.microsoft.com/office/powerpoint/2010/main" val="30568806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Overlapping / Embedding</a:t>
            </a:r>
            <a:endParaRPr lang="en-US" dirty="0"/>
          </a:p>
        </p:txBody>
      </p:sp>
      <p:sp>
        <p:nvSpPr>
          <p:cNvPr id="3" name="Content Placeholder 2"/>
          <p:cNvSpPr>
            <a:spLocks noGrp="1"/>
          </p:cNvSpPr>
          <p:nvPr>
            <p:ph idx="1"/>
          </p:nvPr>
        </p:nvSpPr>
        <p:spPr>
          <a:xfrm>
            <a:off x="2589212" y="1905000"/>
            <a:ext cx="8915400" cy="4567989"/>
          </a:xfrm>
        </p:spPr>
        <p:txBody>
          <a:bodyPr>
            <a:noAutofit/>
          </a:bodyPr>
          <a:lstStyle/>
          <a:p>
            <a:r>
              <a:rPr lang="en-US" sz="2500" dirty="0" smtClean="0"/>
              <a:t>While data </a:t>
            </a:r>
            <a:r>
              <a:rPr lang="en-US" sz="2500" dirty="0"/>
              <a:t>e</a:t>
            </a:r>
            <a:r>
              <a:rPr lang="en-US" sz="2500" dirty="0" smtClean="0"/>
              <a:t>lements </a:t>
            </a:r>
            <a:r>
              <a:rPr lang="en-US" sz="2500" dirty="0"/>
              <a:t>w</a:t>
            </a:r>
            <a:r>
              <a:rPr lang="en-US" sz="2500" dirty="0" smtClean="0"/>
              <a:t>ill be tested </a:t>
            </a:r>
            <a:r>
              <a:rPr lang="en-US" sz="2500" dirty="0"/>
              <a:t>i</a:t>
            </a:r>
            <a:r>
              <a:rPr lang="en-US" sz="2500" dirty="0" smtClean="0"/>
              <a:t>ndependently, there </a:t>
            </a:r>
            <a:r>
              <a:rPr lang="en-US" sz="2500" dirty="0"/>
              <a:t>w</a:t>
            </a:r>
            <a:r>
              <a:rPr lang="en-US" sz="2500" dirty="0" smtClean="0"/>
              <a:t>ill be overlap </a:t>
            </a:r>
            <a:r>
              <a:rPr lang="en-US" sz="2500" dirty="0"/>
              <a:t>a</a:t>
            </a:r>
            <a:r>
              <a:rPr lang="en-US" sz="2500" dirty="0" smtClean="0"/>
              <a:t>mong the three criteria.</a:t>
            </a:r>
          </a:p>
          <a:p>
            <a:pPr marL="0" indent="0">
              <a:buNone/>
            </a:pPr>
            <a:endParaRPr lang="en-US" sz="600" dirty="0" smtClean="0"/>
          </a:p>
          <a:p>
            <a:r>
              <a:rPr lang="en-US" sz="2500" dirty="0" smtClean="0"/>
              <a:t>If an element is </a:t>
            </a:r>
            <a:r>
              <a:rPr lang="en-US" sz="2500" b="1" dirty="0" smtClean="0"/>
              <a:t>NOT</a:t>
            </a:r>
            <a:r>
              <a:rPr lang="en-US" sz="2500" dirty="0" smtClean="0"/>
              <a:t> </a:t>
            </a:r>
            <a:r>
              <a:rPr lang="en-US" sz="2500" dirty="0"/>
              <a:t>c</a:t>
            </a:r>
            <a:r>
              <a:rPr lang="en-US" sz="2500" dirty="0" smtClean="0"/>
              <a:t>omplete, it is </a:t>
            </a:r>
            <a:r>
              <a:rPr lang="en-US" sz="2500" u="sng" dirty="0" smtClean="0"/>
              <a:t>also</a:t>
            </a:r>
            <a:r>
              <a:rPr lang="en-US" sz="2500" dirty="0" smtClean="0"/>
              <a:t> </a:t>
            </a:r>
            <a:r>
              <a:rPr lang="en-US" sz="2500" b="1" dirty="0" smtClean="0"/>
              <a:t>NOT</a:t>
            </a:r>
            <a:r>
              <a:rPr lang="en-US" sz="2500" dirty="0" smtClean="0"/>
              <a:t> </a:t>
            </a:r>
            <a:r>
              <a:rPr lang="en-US" sz="2500" dirty="0"/>
              <a:t>a</a:t>
            </a:r>
            <a:r>
              <a:rPr lang="en-US" sz="2500" dirty="0" smtClean="0"/>
              <a:t>ccurate</a:t>
            </a:r>
          </a:p>
          <a:p>
            <a:pPr marL="0" indent="0">
              <a:buNone/>
            </a:pPr>
            <a:endParaRPr lang="en-US" sz="800" dirty="0" smtClean="0"/>
          </a:p>
          <a:p>
            <a:r>
              <a:rPr lang="en-US" sz="2500" dirty="0"/>
              <a:t>If an </a:t>
            </a:r>
            <a:r>
              <a:rPr lang="en-US" sz="2500" dirty="0" smtClean="0"/>
              <a:t>award </a:t>
            </a:r>
            <a:r>
              <a:rPr lang="en-US" sz="2500" dirty="0"/>
              <a:t>w</a:t>
            </a:r>
            <a:r>
              <a:rPr lang="en-US" sz="2500" dirty="0" smtClean="0"/>
              <a:t>as </a:t>
            </a:r>
            <a:r>
              <a:rPr lang="en-US" sz="2500" dirty="0"/>
              <a:t>n</a:t>
            </a:r>
            <a:r>
              <a:rPr lang="en-US" sz="2500" dirty="0" smtClean="0"/>
              <a:t>ot </a:t>
            </a:r>
            <a:r>
              <a:rPr lang="en-US" sz="2500" dirty="0"/>
              <a:t>p</a:t>
            </a:r>
            <a:r>
              <a:rPr lang="en-US" sz="2500" dirty="0" smtClean="0"/>
              <a:t>osted </a:t>
            </a:r>
            <a:r>
              <a:rPr lang="en-US" sz="2500" dirty="0"/>
              <a:t>in FPDS by the </a:t>
            </a:r>
            <a:r>
              <a:rPr lang="en-US" sz="2500" dirty="0" smtClean="0"/>
              <a:t>DATA Act Broker submission date for that quarter</a:t>
            </a:r>
            <a:r>
              <a:rPr lang="en-US" sz="2500" dirty="0"/>
              <a:t>, </a:t>
            </a:r>
            <a:r>
              <a:rPr lang="en-US" sz="2500" dirty="0" smtClean="0"/>
              <a:t>there </a:t>
            </a:r>
            <a:r>
              <a:rPr lang="en-US" sz="2500" dirty="0"/>
              <a:t>w</a:t>
            </a:r>
            <a:r>
              <a:rPr lang="en-US" sz="2500" dirty="0" smtClean="0"/>
              <a:t>ill </a:t>
            </a:r>
            <a:r>
              <a:rPr lang="en-US" sz="2500" dirty="0"/>
              <a:t>be </a:t>
            </a:r>
            <a:r>
              <a:rPr lang="en-US" sz="2500" b="1" dirty="0"/>
              <a:t>NO</a:t>
            </a:r>
            <a:r>
              <a:rPr lang="en-US" sz="2500" dirty="0"/>
              <a:t> </a:t>
            </a:r>
            <a:r>
              <a:rPr lang="en-US" sz="2500" dirty="0" smtClean="0"/>
              <a:t>matching </a:t>
            </a:r>
            <a:r>
              <a:rPr lang="en-US" sz="2500" dirty="0"/>
              <a:t>File D1.  In that </a:t>
            </a:r>
            <a:r>
              <a:rPr lang="en-US" sz="2500" dirty="0" smtClean="0"/>
              <a:t>case</a:t>
            </a:r>
            <a:r>
              <a:rPr lang="en-US" sz="2500" dirty="0"/>
              <a:t>, </a:t>
            </a:r>
            <a:r>
              <a:rPr lang="en-US" sz="2500" u="sng" dirty="0" smtClean="0"/>
              <a:t>all</a:t>
            </a:r>
            <a:r>
              <a:rPr lang="en-US" sz="2500" dirty="0" smtClean="0"/>
              <a:t> </a:t>
            </a:r>
            <a:r>
              <a:rPr lang="en-US" sz="2500" dirty="0"/>
              <a:t>File D1 </a:t>
            </a:r>
            <a:r>
              <a:rPr lang="en-US" sz="2500" dirty="0" smtClean="0"/>
              <a:t>elements </a:t>
            </a:r>
            <a:r>
              <a:rPr lang="en-US" sz="2500" b="1" i="1" dirty="0" smtClean="0">
                <a:solidFill>
                  <a:srgbClr val="FF0000"/>
                </a:solidFill>
              </a:rPr>
              <a:t>that should have been reported </a:t>
            </a:r>
            <a:r>
              <a:rPr lang="en-US" sz="2500" dirty="0" smtClean="0"/>
              <a:t>for </a:t>
            </a:r>
            <a:r>
              <a:rPr lang="en-US" sz="2500" dirty="0"/>
              <a:t>that </a:t>
            </a:r>
            <a:r>
              <a:rPr lang="en-US" sz="2500" dirty="0" smtClean="0"/>
              <a:t>sample </a:t>
            </a:r>
            <a:r>
              <a:rPr lang="en-US" sz="2500" dirty="0"/>
              <a:t>t</a:t>
            </a:r>
            <a:r>
              <a:rPr lang="en-US" sz="2500" dirty="0" smtClean="0"/>
              <a:t>ransaction </a:t>
            </a:r>
            <a:r>
              <a:rPr lang="en-US" sz="2500" dirty="0"/>
              <a:t>will be i</a:t>
            </a:r>
            <a:r>
              <a:rPr lang="en-US" sz="2500" dirty="0" smtClean="0"/>
              <a:t>ncomplete</a:t>
            </a:r>
            <a:r>
              <a:rPr lang="en-US" sz="2500" dirty="0"/>
              <a:t>, i</a:t>
            </a:r>
            <a:r>
              <a:rPr lang="en-US" sz="2500" dirty="0" smtClean="0"/>
              <a:t>naccurate</a:t>
            </a:r>
            <a:r>
              <a:rPr lang="en-US" sz="2500" dirty="0"/>
              <a:t>, </a:t>
            </a:r>
            <a:r>
              <a:rPr lang="en-US" sz="2500" dirty="0" smtClean="0"/>
              <a:t>and untimely</a:t>
            </a:r>
            <a:r>
              <a:rPr lang="en-US" sz="2500" dirty="0"/>
              <a:t>.</a:t>
            </a:r>
          </a:p>
          <a:p>
            <a:pPr marL="0" indent="0">
              <a:buNone/>
            </a:pPr>
            <a:endParaRPr lang="en-US" sz="25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64</a:t>
            </a:fld>
            <a:endParaRPr lang="en-US" dirty="0"/>
          </a:p>
        </p:txBody>
      </p:sp>
      <p:pic>
        <p:nvPicPr>
          <p:cNvPr id="5" name="Picture 4"/>
          <p:cNvPicPr>
            <a:picLocks noChangeAspect="1"/>
          </p:cNvPicPr>
          <p:nvPr/>
        </p:nvPicPr>
        <p:blipFill>
          <a:blip r:embed="rId3"/>
          <a:stretch>
            <a:fillRect/>
          </a:stretch>
        </p:blipFill>
        <p:spPr>
          <a:xfrm>
            <a:off x="192966" y="75421"/>
            <a:ext cx="2609314" cy="548688"/>
          </a:xfrm>
          <a:prstGeom prst="rect">
            <a:avLst/>
          </a:prstGeom>
        </p:spPr>
      </p:pic>
    </p:spTree>
    <p:extLst>
      <p:ext uri="{BB962C8B-B14F-4D97-AF65-F5344CB8AC3E}">
        <p14:creationId xmlns:p14="http://schemas.microsoft.com/office/powerpoint/2010/main" val="26646888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Testing Scenarios</a:t>
            </a:r>
            <a:endParaRPr lang="en-US" dirty="0"/>
          </a:p>
        </p:txBody>
      </p:sp>
      <p:sp>
        <p:nvSpPr>
          <p:cNvPr id="3" name="Content Placeholder 2"/>
          <p:cNvSpPr>
            <a:spLocks noGrp="1"/>
          </p:cNvSpPr>
          <p:nvPr>
            <p:ph idx="1"/>
          </p:nvPr>
        </p:nvSpPr>
        <p:spPr>
          <a:xfrm>
            <a:off x="2589212" y="1804826"/>
            <a:ext cx="8915400" cy="4359667"/>
          </a:xfrm>
        </p:spPr>
        <p:txBody>
          <a:bodyPr>
            <a:noAutofit/>
          </a:bodyPr>
          <a:lstStyle/>
          <a:p>
            <a:r>
              <a:rPr lang="en-US" sz="2400" dirty="0" smtClean="0"/>
              <a:t>If an </a:t>
            </a:r>
            <a:r>
              <a:rPr lang="en-US" sz="2400" dirty="0"/>
              <a:t>award </a:t>
            </a:r>
            <a:r>
              <a:rPr lang="en-US" sz="2400" dirty="0" smtClean="0"/>
              <a:t>posted </a:t>
            </a:r>
            <a:r>
              <a:rPr lang="en-US" sz="2400" dirty="0"/>
              <a:t>into FPDS </a:t>
            </a:r>
            <a:r>
              <a:rPr lang="en-US" sz="2400" dirty="0" smtClean="0"/>
              <a:t>late according to FAR </a:t>
            </a:r>
            <a:r>
              <a:rPr lang="en-US" sz="2400" dirty="0"/>
              <a:t>Regulations, then the File D </a:t>
            </a:r>
            <a:r>
              <a:rPr lang="en-US" sz="2400" dirty="0" smtClean="0"/>
              <a:t>elements </a:t>
            </a:r>
            <a:r>
              <a:rPr lang="en-US" sz="2400" dirty="0"/>
              <a:t>for that </a:t>
            </a:r>
            <a:r>
              <a:rPr lang="en-US" sz="2400" dirty="0" smtClean="0"/>
              <a:t>sample transactions will all </a:t>
            </a:r>
            <a:r>
              <a:rPr lang="en-US" sz="2400" dirty="0"/>
              <a:t>be </a:t>
            </a:r>
            <a:r>
              <a:rPr lang="en-US" sz="2400" dirty="0" smtClean="0"/>
              <a:t>untimely</a:t>
            </a:r>
            <a:r>
              <a:rPr lang="en-US" sz="2400" dirty="0"/>
              <a:t>, but </a:t>
            </a:r>
            <a:r>
              <a:rPr lang="en-US" sz="2400" b="1" dirty="0" smtClean="0"/>
              <a:t>may</a:t>
            </a:r>
            <a:r>
              <a:rPr lang="en-US" sz="2400" dirty="0" smtClean="0"/>
              <a:t> still </a:t>
            </a:r>
            <a:r>
              <a:rPr lang="en-US" sz="2400" dirty="0"/>
              <a:t>be </a:t>
            </a:r>
            <a:r>
              <a:rPr lang="en-US" sz="2400" dirty="0" smtClean="0"/>
              <a:t>complete </a:t>
            </a:r>
            <a:r>
              <a:rPr lang="en-US" sz="2400" dirty="0"/>
              <a:t>and </a:t>
            </a:r>
            <a:r>
              <a:rPr lang="en-US" sz="2400" dirty="0" smtClean="0"/>
              <a:t>accurate.</a:t>
            </a:r>
            <a:endParaRPr lang="en-US" sz="2400" dirty="0"/>
          </a:p>
          <a:p>
            <a:pPr marL="0" indent="0">
              <a:buNone/>
            </a:pPr>
            <a:endParaRPr lang="en-US" sz="300" dirty="0"/>
          </a:p>
          <a:p>
            <a:r>
              <a:rPr lang="en-US" sz="2400" dirty="0" smtClean="0"/>
              <a:t>If an </a:t>
            </a:r>
            <a:r>
              <a:rPr lang="en-US" sz="2400" dirty="0"/>
              <a:t>optional data element </a:t>
            </a:r>
            <a:r>
              <a:rPr lang="en-US" sz="2400" dirty="0" smtClean="0"/>
              <a:t>is incorrectly reported, it is </a:t>
            </a:r>
            <a:r>
              <a:rPr lang="en-US" sz="2400" dirty="0"/>
              <a:t>counted as an </a:t>
            </a:r>
            <a:r>
              <a:rPr lang="en-US" sz="2400" dirty="0" smtClean="0"/>
              <a:t>error.</a:t>
            </a:r>
            <a:endParaRPr lang="en-US" sz="2400" dirty="0"/>
          </a:p>
          <a:p>
            <a:pPr marL="0" indent="0">
              <a:buNone/>
            </a:pPr>
            <a:endParaRPr lang="en-US" sz="300" dirty="0"/>
          </a:p>
          <a:p>
            <a:r>
              <a:rPr lang="en-US" sz="2400" dirty="0" smtClean="0"/>
              <a:t>An error due </a:t>
            </a:r>
            <a:r>
              <a:rPr lang="en-US" sz="2400" dirty="0"/>
              <a:t>to DATA Act Broker or external systems (i.e. FPDS) is counted as an </a:t>
            </a:r>
            <a:r>
              <a:rPr lang="en-US" sz="2400" dirty="0" smtClean="0"/>
              <a:t>error.</a:t>
            </a:r>
            <a:endParaRPr lang="en-US" sz="2400" dirty="0"/>
          </a:p>
          <a:p>
            <a:pPr marL="0" indent="0">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65</a:t>
            </a:fld>
            <a:endParaRPr lang="en-US" dirty="0"/>
          </a:p>
        </p:txBody>
      </p:sp>
      <p:pic>
        <p:nvPicPr>
          <p:cNvPr id="5" name="Picture 4"/>
          <p:cNvPicPr>
            <a:picLocks noChangeAspect="1"/>
          </p:cNvPicPr>
          <p:nvPr/>
        </p:nvPicPr>
        <p:blipFill>
          <a:blip r:embed="rId2"/>
          <a:stretch>
            <a:fillRect/>
          </a:stretch>
        </p:blipFill>
        <p:spPr>
          <a:xfrm>
            <a:off x="192966" y="75421"/>
            <a:ext cx="2609314" cy="548688"/>
          </a:xfrm>
          <a:prstGeom prst="rect">
            <a:avLst/>
          </a:prstGeom>
        </p:spPr>
      </p:pic>
    </p:spTree>
    <p:extLst>
      <p:ext uri="{BB962C8B-B14F-4D97-AF65-F5344CB8AC3E}">
        <p14:creationId xmlns:p14="http://schemas.microsoft.com/office/powerpoint/2010/main" val="12137383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Spreadsheet Tool - Benefits</a:t>
            </a:r>
            <a:endParaRPr lang="en-US" dirty="0"/>
          </a:p>
        </p:txBody>
      </p:sp>
      <p:sp>
        <p:nvSpPr>
          <p:cNvPr id="3" name="Content Placeholder 2"/>
          <p:cNvSpPr>
            <a:spLocks noGrp="1"/>
          </p:cNvSpPr>
          <p:nvPr>
            <p:ph idx="1"/>
          </p:nvPr>
        </p:nvSpPr>
        <p:spPr>
          <a:xfrm>
            <a:off x="2461419" y="1905000"/>
            <a:ext cx="9174698" cy="4788031"/>
          </a:xfrm>
        </p:spPr>
        <p:txBody>
          <a:bodyPr>
            <a:noAutofit/>
          </a:bodyPr>
          <a:lstStyle/>
          <a:p>
            <a:r>
              <a:rPr lang="en-US" sz="2600" dirty="0" smtClean="0"/>
              <a:t>Promotes Uniformity Among IGs</a:t>
            </a:r>
          </a:p>
          <a:p>
            <a:pPr marL="0" indent="0">
              <a:buNone/>
            </a:pPr>
            <a:endParaRPr lang="en-US" sz="1500" dirty="0" smtClean="0"/>
          </a:p>
          <a:p>
            <a:r>
              <a:rPr lang="en-US" sz="2600" dirty="0" smtClean="0"/>
              <a:t>Improves Efficiency in Reporting</a:t>
            </a:r>
          </a:p>
          <a:p>
            <a:pPr marL="0" indent="0">
              <a:buNone/>
            </a:pPr>
            <a:endParaRPr lang="en-US" sz="1500" dirty="0" smtClean="0"/>
          </a:p>
          <a:p>
            <a:r>
              <a:rPr lang="en-US" sz="2600" dirty="0" smtClean="0"/>
              <a:t>Simplifies GAO Roll-Up of Overall Results</a:t>
            </a:r>
          </a:p>
          <a:p>
            <a:pPr marL="0" indent="0">
              <a:buNone/>
            </a:pPr>
            <a:endParaRPr lang="en-US" sz="1500" dirty="0" smtClean="0"/>
          </a:p>
          <a:p>
            <a:r>
              <a:rPr lang="en-US" sz="2600" dirty="0" smtClean="0"/>
              <a:t>Captures Testing Required per the Guide (Sections 570 and 580)</a:t>
            </a:r>
          </a:p>
          <a:p>
            <a:pPr marL="0" indent="0">
              <a:buNone/>
            </a:pPr>
            <a:endParaRPr lang="en-US" sz="1000" dirty="0" smtClean="0"/>
          </a:p>
          <a:p>
            <a:r>
              <a:rPr lang="en-US" sz="2600" dirty="0" smtClean="0"/>
              <a:t>Recommended, but Not Required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66</a:t>
            </a:fld>
            <a:endParaRPr lang="en-US" dirty="0"/>
          </a:p>
        </p:txBody>
      </p:sp>
      <p:pic>
        <p:nvPicPr>
          <p:cNvPr id="5" name="Picture 4"/>
          <p:cNvPicPr>
            <a:picLocks noChangeAspect="1"/>
          </p:cNvPicPr>
          <p:nvPr/>
        </p:nvPicPr>
        <p:blipFill>
          <a:blip r:embed="rId2"/>
          <a:stretch>
            <a:fillRect/>
          </a:stretch>
        </p:blipFill>
        <p:spPr>
          <a:xfrm>
            <a:off x="192966" y="75421"/>
            <a:ext cx="2609314" cy="548688"/>
          </a:xfrm>
          <a:prstGeom prst="rect">
            <a:avLst/>
          </a:prstGeom>
        </p:spPr>
      </p:pic>
    </p:spTree>
    <p:extLst>
      <p:ext uri="{BB962C8B-B14F-4D97-AF65-F5344CB8AC3E}">
        <p14:creationId xmlns:p14="http://schemas.microsoft.com/office/powerpoint/2010/main" val="12819500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Spreadsheet Tool - Layout</a:t>
            </a:r>
            <a:endParaRPr lang="en-US" dirty="0"/>
          </a:p>
        </p:txBody>
      </p:sp>
      <p:sp>
        <p:nvSpPr>
          <p:cNvPr id="3" name="Content Placeholder 2"/>
          <p:cNvSpPr>
            <a:spLocks noGrp="1"/>
          </p:cNvSpPr>
          <p:nvPr>
            <p:ph idx="1"/>
          </p:nvPr>
        </p:nvSpPr>
        <p:spPr>
          <a:xfrm>
            <a:off x="2592925" y="1790273"/>
            <a:ext cx="8915400" cy="3900664"/>
          </a:xfrm>
        </p:spPr>
        <p:txBody>
          <a:bodyPr>
            <a:normAutofit/>
          </a:bodyPr>
          <a:lstStyle/>
          <a:p>
            <a:pPr>
              <a:lnSpc>
                <a:spcPct val="150000"/>
              </a:lnSpc>
            </a:pPr>
            <a:r>
              <a:rPr lang="en-US" sz="2800" b="1" dirty="0" smtClean="0"/>
              <a:t>Composed of Four Main Tabs</a:t>
            </a:r>
          </a:p>
          <a:p>
            <a:pPr lvl="1">
              <a:lnSpc>
                <a:spcPct val="150000"/>
              </a:lnSpc>
            </a:pPr>
            <a:r>
              <a:rPr lang="en-US" sz="2400" dirty="0" smtClean="0"/>
              <a:t>Instructions</a:t>
            </a:r>
          </a:p>
          <a:p>
            <a:pPr lvl="1">
              <a:lnSpc>
                <a:spcPct val="150000"/>
              </a:lnSpc>
            </a:pPr>
            <a:r>
              <a:rPr lang="en-US" sz="2400" dirty="0" smtClean="0"/>
              <a:t>PIID Testing</a:t>
            </a:r>
          </a:p>
          <a:p>
            <a:pPr lvl="1">
              <a:lnSpc>
                <a:spcPct val="150000"/>
              </a:lnSpc>
            </a:pPr>
            <a:r>
              <a:rPr lang="en-US" sz="2400" dirty="0" smtClean="0"/>
              <a:t>FAIN Testing</a:t>
            </a:r>
          </a:p>
          <a:p>
            <a:pPr lvl="1">
              <a:lnSpc>
                <a:spcPct val="150000"/>
              </a:lnSpc>
            </a:pPr>
            <a:r>
              <a:rPr lang="en-US" sz="2400" dirty="0" smtClean="0"/>
              <a:t>Summary PIID and FAIN Results</a:t>
            </a:r>
          </a:p>
          <a:p>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67</a:t>
            </a:fld>
            <a:endParaRPr lang="en-US" dirty="0"/>
          </a:p>
        </p:txBody>
      </p:sp>
      <p:sp>
        <p:nvSpPr>
          <p:cNvPr id="5" name="TextBox 4"/>
          <p:cNvSpPr txBox="1"/>
          <p:nvPr/>
        </p:nvSpPr>
        <p:spPr>
          <a:xfrm>
            <a:off x="10783229" y="254778"/>
            <a:ext cx="635619" cy="646331"/>
          </a:xfrm>
          <a:prstGeom prst="rect">
            <a:avLst/>
          </a:prstGeom>
          <a:noFill/>
          <a:ln w="28575">
            <a:solidFill>
              <a:srgbClr val="FF0000"/>
            </a:solidFill>
          </a:ln>
        </p:spPr>
        <p:txBody>
          <a:bodyPr wrap="square" rtlCol="0">
            <a:spAutoFit/>
          </a:bodyPr>
          <a:lstStyle/>
          <a:p>
            <a:r>
              <a:rPr lang="en-US" b="1" dirty="0" smtClean="0">
                <a:solidFill>
                  <a:srgbClr val="FF0000"/>
                </a:solidFill>
              </a:rPr>
              <a:t>CPE#45</a:t>
            </a:r>
            <a:endParaRPr lang="en-US" b="1" dirty="0">
              <a:solidFill>
                <a:srgbClr val="FF0000"/>
              </a:solidFill>
            </a:endParaRPr>
          </a:p>
        </p:txBody>
      </p:sp>
      <p:pic>
        <p:nvPicPr>
          <p:cNvPr id="6" name="Picture 5"/>
          <p:cNvPicPr>
            <a:picLocks noChangeAspect="1"/>
          </p:cNvPicPr>
          <p:nvPr/>
        </p:nvPicPr>
        <p:blipFill>
          <a:blip r:embed="rId2"/>
          <a:stretch>
            <a:fillRect/>
          </a:stretch>
        </p:blipFill>
        <p:spPr>
          <a:xfrm>
            <a:off x="192966" y="75421"/>
            <a:ext cx="2609314" cy="548688"/>
          </a:xfrm>
          <a:prstGeom prst="rect">
            <a:avLst/>
          </a:prstGeom>
        </p:spPr>
      </p:pic>
    </p:spTree>
    <p:extLst>
      <p:ext uri="{BB962C8B-B14F-4D97-AF65-F5344CB8AC3E}">
        <p14:creationId xmlns:p14="http://schemas.microsoft.com/office/powerpoint/2010/main" val="2289440036"/>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14:presetBounceEnd="8000">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14:bounceEnd="8000">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8000">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14:presetBounceEnd="8000">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14:bounceEnd="8000">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8000">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2" fill="hold" nodeType="afterEffect" p14:presetBounceEnd="8000">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14:bounceEnd="8000">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8000">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14:presetBounceEnd="8000">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14:bounceEnd="8000">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8000">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2"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30029"/>
          </a:xfrm>
        </p:spPr>
        <p:txBody>
          <a:bodyPr/>
          <a:lstStyle/>
          <a:p>
            <a:r>
              <a:rPr lang="en-US" dirty="0" smtClean="0"/>
              <a:t>Testing Tabs Specifications</a:t>
            </a:r>
            <a:endParaRPr lang="en-US" dirty="0"/>
          </a:p>
        </p:txBody>
      </p:sp>
      <p:sp>
        <p:nvSpPr>
          <p:cNvPr id="3" name="Content Placeholder 2"/>
          <p:cNvSpPr>
            <a:spLocks noGrp="1"/>
          </p:cNvSpPr>
          <p:nvPr>
            <p:ph idx="1"/>
          </p:nvPr>
        </p:nvSpPr>
        <p:spPr>
          <a:xfrm>
            <a:off x="1804737" y="1445726"/>
            <a:ext cx="9802237" cy="5013789"/>
          </a:xfrm>
        </p:spPr>
        <p:txBody>
          <a:bodyPr>
            <a:normAutofit/>
          </a:bodyPr>
          <a:lstStyle/>
          <a:p>
            <a:pPr lvl="1">
              <a:lnSpc>
                <a:spcPct val="150000"/>
              </a:lnSpc>
              <a:buClrTx/>
            </a:pPr>
            <a:r>
              <a:rPr lang="en-US" sz="2600" dirty="0" smtClean="0"/>
              <a:t>Data </a:t>
            </a:r>
            <a:r>
              <a:rPr lang="en-US" sz="2600" dirty="0"/>
              <a:t>Points are </a:t>
            </a:r>
            <a:r>
              <a:rPr lang="en-US" sz="2600" b="1" dirty="0"/>
              <a:t>ONLY</a:t>
            </a:r>
            <a:r>
              <a:rPr lang="en-US" sz="2600" dirty="0"/>
              <a:t> recognized as follows:</a:t>
            </a:r>
          </a:p>
          <a:p>
            <a:pPr marL="914400" lvl="2" indent="0">
              <a:buNone/>
            </a:pPr>
            <a:r>
              <a:rPr lang="en-US" sz="2600" b="1" dirty="0">
                <a:solidFill>
                  <a:srgbClr val="FF0000"/>
                </a:solidFill>
              </a:rPr>
              <a:t>1      </a:t>
            </a:r>
            <a:r>
              <a:rPr lang="en-US" sz="2600" dirty="0">
                <a:solidFill>
                  <a:srgbClr val="FF0000"/>
                </a:solidFill>
              </a:rPr>
              <a:t>= Exception </a:t>
            </a:r>
            <a:r>
              <a:rPr lang="en-US" sz="2600" dirty="0" smtClean="0">
                <a:solidFill>
                  <a:srgbClr val="FF0000"/>
                </a:solidFill>
              </a:rPr>
              <a:t>(Incomplete</a:t>
            </a:r>
            <a:r>
              <a:rPr lang="en-US" sz="2600" dirty="0">
                <a:solidFill>
                  <a:srgbClr val="FF0000"/>
                </a:solidFill>
              </a:rPr>
              <a:t>, Inaccurate, Untimely)</a:t>
            </a:r>
          </a:p>
          <a:p>
            <a:pPr marL="914400" lvl="2" indent="0">
              <a:buNone/>
            </a:pPr>
            <a:r>
              <a:rPr lang="en-US" sz="2600" b="1" dirty="0">
                <a:solidFill>
                  <a:srgbClr val="FF0000"/>
                </a:solidFill>
              </a:rPr>
              <a:t>0      </a:t>
            </a:r>
            <a:r>
              <a:rPr lang="en-US" sz="2600" dirty="0">
                <a:solidFill>
                  <a:srgbClr val="FF0000"/>
                </a:solidFill>
              </a:rPr>
              <a:t>=</a:t>
            </a:r>
            <a:r>
              <a:rPr lang="en-US" sz="2600" b="1" dirty="0">
                <a:solidFill>
                  <a:srgbClr val="FF0000"/>
                </a:solidFill>
              </a:rPr>
              <a:t> No </a:t>
            </a:r>
            <a:r>
              <a:rPr lang="en-US" sz="2600" dirty="0" smtClean="0">
                <a:solidFill>
                  <a:srgbClr val="FF0000"/>
                </a:solidFill>
              </a:rPr>
              <a:t>Exception (</a:t>
            </a:r>
            <a:r>
              <a:rPr lang="en-US" sz="2600" dirty="0">
                <a:solidFill>
                  <a:srgbClr val="FF0000"/>
                </a:solidFill>
              </a:rPr>
              <a:t>Complete, Accurate, Timely)</a:t>
            </a:r>
          </a:p>
          <a:p>
            <a:pPr marL="914400" lvl="2" indent="0">
              <a:buNone/>
            </a:pPr>
            <a:r>
              <a:rPr lang="en-US" sz="2600" b="1" dirty="0">
                <a:solidFill>
                  <a:srgbClr val="FF0000"/>
                </a:solidFill>
              </a:rPr>
              <a:t>n/a  </a:t>
            </a:r>
            <a:r>
              <a:rPr lang="en-US" sz="2600" dirty="0">
                <a:solidFill>
                  <a:srgbClr val="FF0000"/>
                </a:solidFill>
              </a:rPr>
              <a:t>= Not </a:t>
            </a:r>
            <a:r>
              <a:rPr lang="en-US" sz="2600" dirty="0" smtClean="0">
                <a:solidFill>
                  <a:srgbClr val="FF0000"/>
                </a:solidFill>
              </a:rPr>
              <a:t>Applicable</a:t>
            </a:r>
          </a:p>
          <a:p>
            <a:pPr marL="914400" lvl="2" indent="0">
              <a:buNone/>
            </a:pPr>
            <a:endParaRPr lang="en-US" sz="1200" dirty="0" smtClean="0"/>
          </a:p>
          <a:p>
            <a:pPr lvl="1">
              <a:buClrTx/>
            </a:pPr>
            <a:r>
              <a:rPr lang="en-US" sz="2600" dirty="0"/>
              <a:t>Columns </a:t>
            </a:r>
            <a:r>
              <a:rPr lang="en-US" sz="2600" b="1" dirty="0" smtClean="0"/>
              <a:t>should not </a:t>
            </a:r>
            <a:r>
              <a:rPr lang="en-US" sz="2600" dirty="0"/>
              <a:t>be added or deleted (to maintain integrity of horizontal formulas</a:t>
            </a:r>
            <a:r>
              <a:rPr lang="en-US" sz="2600" dirty="0" smtClean="0"/>
              <a:t>)</a:t>
            </a:r>
          </a:p>
          <a:p>
            <a:pPr marL="457200" lvl="1" indent="0">
              <a:buClrTx/>
              <a:buNone/>
            </a:pPr>
            <a:endParaRPr lang="en-US" sz="1200" dirty="0" smtClean="0"/>
          </a:p>
          <a:p>
            <a:pPr lvl="1">
              <a:lnSpc>
                <a:spcPct val="110000"/>
              </a:lnSpc>
              <a:buClrTx/>
            </a:pPr>
            <a:r>
              <a:rPr lang="en-US" sz="2600" dirty="0" smtClean="0"/>
              <a:t>Rows </a:t>
            </a:r>
            <a:r>
              <a:rPr lang="en-US" sz="2600" dirty="0"/>
              <a:t>can be added and deleted for different sample </a:t>
            </a:r>
            <a:r>
              <a:rPr lang="en-US" sz="2600" dirty="0" smtClean="0"/>
              <a:t>sizes(Go to Review Tab, and ‘Unprotect Worksheet’) </a:t>
            </a:r>
            <a:endParaRPr lang="en-US" sz="2600" dirty="0"/>
          </a:p>
          <a:p>
            <a:pPr marL="914400" lvl="2" indent="0">
              <a:buNone/>
            </a:pPr>
            <a:endParaRPr lang="en-US"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68</a:t>
            </a:fld>
            <a:endParaRPr lang="en-US" dirty="0"/>
          </a:p>
        </p:txBody>
      </p:sp>
      <p:pic>
        <p:nvPicPr>
          <p:cNvPr id="5" name="Picture 4"/>
          <p:cNvPicPr>
            <a:picLocks noChangeAspect="1"/>
          </p:cNvPicPr>
          <p:nvPr/>
        </p:nvPicPr>
        <p:blipFill>
          <a:blip r:embed="rId2"/>
          <a:stretch>
            <a:fillRect/>
          </a:stretch>
        </p:blipFill>
        <p:spPr>
          <a:xfrm>
            <a:off x="192966" y="75421"/>
            <a:ext cx="2609314" cy="548688"/>
          </a:xfrm>
          <a:prstGeom prst="rect">
            <a:avLst/>
          </a:prstGeom>
        </p:spPr>
      </p:pic>
    </p:spTree>
    <p:extLst>
      <p:ext uri="{BB962C8B-B14F-4D97-AF65-F5344CB8AC3E}">
        <p14:creationId xmlns:p14="http://schemas.microsoft.com/office/powerpoint/2010/main" val="3573908869"/>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14:presetBounceEnd="10000">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14:bounceEnd="10000">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14:presetBounceEnd="10000">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2" fill="hold" nodeType="afterEffect" p14:presetBounceEnd="10000">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2"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278" y="412178"/>
            <a:ext cx="8911687" cy="1280890"/>
          </a:xfrm>
        </p:spPr>
        <p:txBody>
          <a:bodyPr/>
          <a:lstStyle/>
          <a:p>
            <a:r>
              <a:rPr lang="en-US" dirty="0" smtClean="0"/>
              <a:t>Testing Tabs Specifications</a:t>
            </a:r>
            <a:endParaRPr lang="en-US" dirty="0"/>
          </a:p>
        </p:txBody>
      </p:sp>
      <p:sp>
        <p:nvSpPr>
          <p:cNvPr id="3" name="Content Placeholder 2"/>
          <p:cNvSpPr>
            <a:spLocks noGrp="1"/>
          </p:cNvSpPr>
          <p:nvPr>
            <p:ph idx="1"/>
          </p:nvPr>
        </p:nvSpPr>
        <p:spPr>
          <a:xfrm>
            <a:off x="2461317" y="1481137"/>
            <a:ext cx="8919540" cy="5046387"/>
          </a:xfrm>
        </p:spPr>
        <p:txBody>
          <a:bodyPr>
            <a:noAutofit/>
          </a:bodyPr>
          <a:lstStyle/>
          <a:p>
            <a:r>
              <a:rPr lang="en-US" sz="2500" dirty="0" smtClean="0"/>
              <a:t>‘Missing or Invalid’ column will alert the user of any unrecognized data or unpopulated cells in the testing range</a:t>
            </a:r>
          </a:p>
          <a:p>
            <a:pPr marL="0" indent="0">
              <a:buNone/>
            </a:pPr>
            <a:endParaRPr lang="en-US" sz="100" dirty="0" smtClean="0"/>
          </a:p>
          <a:p>
            <a:r>
              <a:rPr lang="en-US" sz="2500" dirty="0" smtClean="0"/>
              <a:t>Contains locked </a:t>
            </a:r>
            <a:r>
              <a:rPr lang="en-US" sz="2500" dirty="0"/>
              <a:t>f</a:t>
            </a:r>
            <a:r>
              <a:rPr lang="en-US" sz="2500" dirty="0" smtClean="0"/>
              <a:t>ormulas (with </a:t>
            </a:r>
            <a:r>
              <a:rPr lang="en-US" sz="2500" dirty="0"/>
              <a:t>e</a:t>
            </a:r>
            <a:r>
              <a:rPr lang="en-US" sz="2500" dirty="0" smtClean="0"/>
              <a:t>xceptions)</a:t>
            </a:r>
          </a:p>
          <a:p>
            <a:pPr marL="0" indent="0">
              <a:buNone/>
            </a:pPr>
            <a:endParaRPr lang="en-US" sz="400" dirty="0" smtClean="0"/>
          </a:p>
          <a:p>
            <a:r>
              <a:rPr lang="en-US" sz="2500" dirty="0" smtClean="0"/>
              <a:t>Row 5 can be expanded for reference(s) to location of data </a:t>
            </a:r>
            <a:r>
              <a:rPr lang="en-US" sz="2500" dirty="0"/>
              <a:t>e</a:t>
            </a:r>
            <a:r>
              <a:rPr lang="en-US" sz="2500" dirty="0" smtClean="0"/>
              <a:t>lement in DAIMS IDD (includes sub-elements)</a:t>
            </a:r>
          </a:p>
          <a:p>
            <a:pPr marL="0" indent="0">
              <a:buNone/>
            </a:pPr>
            <a:endParaRPr lang="en-US" sz="1000" dirty="0" smtClean="0"/>
          </a:p>
          <a:p>
            <a:r>
              <a:rPr lang="en-US" sz="2500" dirty="0" smtClean="0"/>
              <a:t>Comments are included in selected cells</a:t>
            </a:r>
          </a:p>
          <a:p>
            <a:pPr marL="0" indent="0">
              <a:buNone/>
            </a:pPr>
            <a:endParaRPr lang="en-US" sz="400" dirty="0" smtClean="0"/>
          </a:p>
          <a:p>
            <a:r>
              <a:rPr lang="en-US" sz="2500" dirty="0" smtClean="0"/>
              <a:t>Red </a:t>
            </a:r>
            <a:r>
              <a:rPr lang="en-US" sz="2500" dirty="0"/>
              <a:t>borders indicate potentially “Not Applicable” data elements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69</a:t>
            </a:fld>
            <a:endParaRPr lang="en-US" dirty="0"/>
          </a:p>
        </p:txBody>
      </p:sp>
      <p:pic>
        <p:nvPicPr>
          <p:cNvPr id="5" name="Picture 4"/>
          <p:cNvPicPr>
            <a:picLocks noChangeAspect="1"/>
          </p:cNvPicPr>
          <p:nvPr/>
        </p:nvPicPr>
        <p:blipFill>
          <a:blip r:embed="rId3"/>
          <a:stretch>
            <a:fillRect/>
          </a:stretch>
        </p:blipFill>
        <p:spPr>
          <a:xfrm>
            <a:off x="659116" y="1481137"/>
            <a:ext cx="1802201" cy="1170773"/>
          </a:xfrm>
          <a:prstGeom prst="rect">
            <a:avLst/>
          </a:prstGeom>
        </p:spPr>
      </p:pic>
      <p:pic>
        <p:nvPicPr>
          <p:cNvPr id="6" name="Picture 5"/>
          <p:cNvPicPr>
            <a:picLocks noChangeAspect="1"/>
          </p:cNvPicPr>
          <p:nvPr/>
        </p:nvPicPr>
        <p:blipFill>
          <a:blip r:embed="rId4"/>
          <a:stretch>
            <a:fillRect/>
          </a:stretch>
        </p:blipFill>
        <p:spPr>
          <a:xfrm>
            <a:off x="1365942" y="3411152"/>
            <a:ext cx="1095375" cy="1352550"/>
          </a:xfrm>
          <a:prstGeom prst="rect">
            <a:avLst/>
          </a:prstGeom>
        </p:spPr>
      </p:pic>
      <p:pic>
        <p:nvPicPr>
          <p:cNvPr id="7" name="Picture 6"/>
          <p:cNvPicPr>
            <a:picLocks noChangeAspect="1"/>
          </p:cNvPicPr>
          <p:nvPr/>
        </p:nvPicPr>
        <p:blipFill>
          <a:blip r:embed="rId5"/>
          <a:stretch>
            <a:fillRect/>
          </a:stretch>
        </p:blipFill>
        <p:spPr>
          <a:xfrm>
            <a:off x="269918" y="3411152"/>
            <a:ext cx="1057275" cy="1257300"/>
          </a:xfrm>
          <a:prstGeom prst="rect">
            <a:avLst/>
          </a:prstGeom>
        </p:spPr>
      </p:pic>
      <p:pic>
        <p:nvPicPr>
          <p:cNvPr id="9" name="Picture 8"/>
          <p:cNvPicPr>
            <a:picLocks noChangeAspect="1"/>
          </p:cNvPicPr>
          <p:nvPr/>
        </p:nvPicPr>
        <p:blipFill>
          <a:blip r:embed="rId6"/>
          <a:stretch>
            <a:fillRect/>
          </a:stretch>
        </p:blipFill>
        <p:spPr>
          <a:xfrm>
            <a:off x="1067750" y="5344597"/>
            <a:ext cx="1393567" cy="1273432"/>
          </a:xfrm>
          <a:prstGeom prst="rect">
            <a:avLst/>
          </a:prstGeom>
        </p:spPr>
      </p:pic>
      <p:pic>
        <p:nvPicPr>
          <p:cNvPr id="10" name="Picture 9"/>
          <p:cNvPicPr>
            <a:picLocks noChangeAspect="1"/>
          </p:cNvPicPr>
          <p:nvPr/>
        </p:nvPicPr>
        <p:blipFill>
          <a:blip r:embed="rId7"/>
          <a:stretch>
            <a:fillRect/>
          </a:stretch>
        </p:blipFill>
        <p:spPr>
          <a:xfrm>
            <a:off x="192966" y="75421"/>
            <a:ext cx="2609314" cy="548688"/>
          </a:xfrm>
          <a:prstGeom prst="rect">
            <a:avLst/>
          </a:prstGeom>
        </p:spPr>
      </p:pic>
    </p:spTree>
    <p:extLst>
      <p:ext uri="{BB962C8B-B14F-4D97-AF65-F5344CB8AC3E}">
        <p14:creationId xmlns:p14="http://schemas.microsoft.com/office/powerpoint/2010/main" val="3812986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Guide</a:t>
            </a:r>
            <a:endParaRPr lang="en-US" dirty="0"/>
          </a:p>
        </p:txBody>
      </p:sp>
      <p:sp>
        <p:nvSpPr>
          <p:cNvPr id="3" name="Content Placeholder 2"/>
          <p:cNvSpPr>
            <a:spLocks noGrp="1"/>
          </p:cNvSpPr>
          <p:nvPr>
            <p:ph idx="1"/>
          </p:nvPr>
        </p:nvSpPr>
        <p:spPr>
          <a:xfrm>
            <a:off x="1936069" y="1459911"/>
            <a:ext cx="8915400" cy="4601308"/>
          </a:xfrm>
        </p:spPr>
        <p:txBody>
          <a:bodyPr>
            <a:normAutofit/>
          </a:bodyPr>
          <a:lstStyle/>
          <a:p>
            <a:endParaRPr lang="en-US" dirty="0"/>
          </a:p>
          <a:p>
            <a:r>
              <a:rPr lang="en-US" sz="2000" dirty="0" smtClean="0"/>
              <a:t>Provide the </a:t>
            </a:r>
            <a:r>
              <a:rPr lang="en-US" sz="2000" dirty="0"/>
              <a:t>IG community with a baseline framework for the audits required by the DATA </a:t>
            </a:r>
            <a:r>
              <a:rPr lang="en-US" sz="2000" dirty="0" smtClean="0"/>
              <a:t>Act</a:t>
            </a:r>
          </a:p>
          <a:p>
            <a:r>
              <a:rPr lang="en-US" sz="2000" dirty="0" smtClean="0"/>
              <a:t>Audit team should </a:t>
            </a:r>
            <a:r>
              <a:rPr lang="en-US" sz="2000" dirty="0"/>
              <a:t>adhere to the overall methodology, objectives, and audit procedures outlined </a:t>
            </a:r>
            <a:endParaRPr lang="en-US" sz="2000" dirty="0" smtClean="0"/>
          </a:p>
          <a:p>
            <a:r>
              <a:rPr lang="en-US" sz="2000" dirty="0" smtClean="0"/>
              <a:t>Audit </a:t>
            </a:r>
            <a:r>
              <a:rPr lang="en-US" sz="2000" dirty="0"/>
              <a:t>team </a:t>
            </a:r>
            <a:r>
              <a:rPr lang="en-US" sz="2000" dirty="0" smtClean="0"/>
              <a:t>can </a:t>
            </a:r>
            <a:r>
              <a:rPr lang="en-US" sz="2000" dirty="0"/>
              <a:t>modify </a:t>
            </a:r>
            <a:r>
              <a:rPr lang="en-US" sz="2000" dirty="0" smtClean="0"/>
              <a:t>the </a:t>
            </a:r>
            <a:r>
              <a:rPr lang="en-US" sz="2000" dirty="0"/>
              <a:t>guide based on specific systems and controls in place at its agency but must use professional judgment when designing alternative audit </a:t>
            </a:r>
            <a:r>
              <a:rPr lang="en-US" sz="2000" dirty="0" smtClean="0"/>
              <a:t>procedures</a:t>
            </a:r>
          </a:p>
          <a:p>
            <a:r>
              <a:rPr lang="en-US" sz="2000" dirty="0" smtClean="0"/>
              <a:t>Strongly recommend </a:t>
            </a:r>
            <a:r>
              <a:rPr lang="en-US" sz="2000" dirty="0"/>
              <a:t>that audit teams document the reason for any deviation from the guide in the audit </a:t>
            </a:r>
            <a:r>
              <a:rPr lang="en-US" sz="2000" dirty="0" smtClean="0"/>
              <a:t>documentation</a:t>
            </a:r>
          </a:p>
          <a:p>
            <a:r>
              <a:rPr lang="en-US" sz="2000" dirty="0" smtClean="0"/>
              <a:t>Guide may </a:t>
            </a:r>
            <a:r>
              <a:rPr lang="en-US" sz="2000" dirty="0"/>
              <a:t>be updated based on feedback from the IG community after its </a:t>
            </a:r>
            <a:r>
              <a:rPr lang="en-US" sz="2000" dirty="0" smtClean="0"/>
              <a:t>issuance </a:t>
            </a:r>
            <a:endParaRPr lang="en-US" sz="2000" dirty="0"/>
          </a:p>
          <a:p>
            <a:pPr marL="457200" lvl="1" indent="0">
              <a:buNone/>
            </a:pPr>
            <a:endParaRPr lang="en-US" sz="2800" dirty="0"/>
          </a:p>
        </p:txBody>
      </p:sp>
      <p:pic>
        <p:nvPicPr>
          <p:cNvPr id="4" name="Picture 3"/>
          <p:cNvPicPr>
            <a:picLocks noChangeAspect="1"/>
          </p:cNvPicPr>
          <p:nvPr/>
        </p:nvPicPr>
        <p:blipFill>
          <a:blip r:embed="rId3"/>
          <a:stretch>
            <a:fillRect/>
          </a:stretch>
        </p:blipFill>
        <p:spPr>
          <a:xfrm>
            <a:off x="213599"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866539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2" presetClass="entr" presetSubtype="0" fill="hold" nodeType="afterEffect">
                                  <p:stCondLst>
                                    <p:cond delay="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nodeType="afterEffect">
                                  <p:stCondLst>
                                    <p:cond delay="5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Tabs - PIID and FAIN Testing</a:t>
            </a:r>
            <a:endParaRPr lang="en-US" dirty="0"/>
          </a:p>
        </p:txBody>
      </p:sp>
      <p:sp>
        <p:nvSpPr>
          <p:cNvPr id="3" name="Content Placeholder 2"/>
          <p:cNvSpPr>
            <a:spLocks noGrp="1"/>
          </p:cNvSpPr>
          <p:nvPr>
            <p:ph idx="1"/>
          </p:nvPr>
        </p:nvSpPr>
        <p:spPr>
          <a:xfrm>
            <a:off x="2311809" y="1482645"/>
            <a:ext cx="8915400" cy="4232952"/>
          </a:xfrm>
        </p:spPr>
        <p:txBody>
          <a:bodyPr/>
          <a:lstStyle/>
          <a:p>
            <a:pPr>
              <a:lnSpc>
                <a:spcPct val="150000"/>
              </a:lnSpc>
            </a:pPr>
            <a:r>
              <a:rPr lang="en-US" sz="2800" b="1" dirty="0" smtClean="0"/>
              <a:t>Contain </a:t>
            </a:r>
            <a:r>
              <a:rPr lang="en-US" sz="2800" b="1" dirty="0"/>
              <a:t>Three </a:t>
            </a:r>
            <a:r>
              <a:rPr lang="en-US" sz="2800" b="1" dirty="0" smtClean="0"/>
              <a:t>Main Sections</a:t>
            </a:r>
          </a:p>
          <a:p>
            <a:pPr lvl="1">
              <a:lnSpc>
                <a:spcPct val="150000"/>
              </a:lnSpc>
              <a:spcBef>
                <a:spcPts val="1200"/>
              </a:spcBef>
            </a:pPr>
            <a:r>
              <a:rPr lang="en-US" sz="2400" dirty="0" smtClean="0"/>
              <a:t>Results Calculations and Reference(Far Left)</a:t>
            </a:r>
          </a:p>
          <a:p>
            <a:pPr lvl="1">
              <a:lnSpc>
                <a:spcPct val="150000"/>
              </a:lnSpc>
            </a:pPr>
            <a:r>
              <a:rPr lang="en-US" sz="2400" dirty="0" smtClean="0"/>
              <a:t>Statistical Testing (Middle)</a:t>
            </a:r>
          </a:p>
          <a:p>
            <a:pPr lvl="1">
              <a:lnSpc>
                <a:spcPct val="150000"/>
              </a:lnSpc>
            </a:pPr>
            <a:r>
              <a:rPr lang="en-US" sz="2400" dirty="0" smtClean="0"/>
              <a:t>Non-Statistical Testing (Far Right)</a:t>
            </a:r>
          </a:p>
          <a:p>
            <a:pPr marL="457200" lvl="1" indent="0">
              <a:lnSpc>
                <a:spcPct val="150000"/>
              </a:lnSpc>
              <a:buNone/>
            </a:pPr>
            <a:endParaRPr lang="en-US" sz="2400" dirty="0" smtClean="0"/>
          </a:p>
          <a:p>
            <a:pPr marL="457200" lvl="1" indent="0">
              <a:lnSpc>
                <a:spcPct val="150000"/>
              </a:lnSpc>
              <a:buNone/>
            </a:pPr>
            <a:endParaRPr lang="en-US"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6" name="Picture 5"/>
          <p:cNvPicPr>
            <a:picLocks noChangeAspect="1"/>
          </p:cNvPicPr>
          <p:nvPr/>
        </p:nvPicPr>
        <p:blipFill>
          <a:blip r:embed="rId2"/>
          <a:stretch>
            <a:fillRect/>
          </a:stretch>
        </p:blipFill>
        <p:spPr>
          <a:xfrm>
            <a:off x="4733639" y="4915496"/>
            <a:ext cx="2371725" cy="1581150"/>
          </a:xfrm>
          <a:prstGeom prst="rect">
            <a:avLst/>
          </a:prstGeom>
        </p:spPr>
      </p:pic>
      <p:pic>
        <p:nvPicPr>
          <p:cNvPr id="8" name="Picture 7"/>
          <p:cNvPicPr>
            <a:picLocks noChangeAspect="1"/>
          </p:cNvPicPr>
          <p:nvPr/>
        </p:nvPicPr>
        <p:blipFill>
          <a:blip r:embed="rId3"/>
          <a:stretch>
            <a:fillRect/>
          </a:stretch>
        </p:blipFill>
        <p:spPr>
          <a:xfrm>
            <a:off x="826636" y="4925021"/>
            <a:ext cx="3476625" cy="1571625"/>
          </a:xfrm>
          <a:prstGeom prst="rect">
            <a:avLst/>
          </a:prstGeom>
        </p:spPr>
      </p:pic>
      <p:pic>
        <p:nvPicPr>
          <p:cNvPr id="9" name="Picture 8"/>
          <p:cNvPicPr>
            <a:picLocks noChangeAspect="1"/>
          </p:cNvPicPr>
          <p:nvPr/>
        </p:nvPicPr>
        <p:blipFill>
          <a:blip r:embed="rId4"/>
          <a:stretch>
            <a:fillRect/>
          </a:stretch>
        </p:blipFill>
        <p:spPr>
          <a:xfrm>
            <a:off x="192966" y="75421"/>
            <a:ext cx="2609314" cy="548688"/>
          </a:xfrm>
          <a:prstGeom prst="rect">
            <a:avLst/>
          </a:prstGeom>
        </p:spPr>
      </p:pic>
      <p:pic>
        <p:nvPicPr>
          <p:cNvPr id="5" name="Picture 4"/>
          <p:cNvPicPr>
            <a:picLocks noChangeAspect="1"/>
          </p:cNvPicPr>
          <p:nvPr/>
        </p:nvPicPr>
        <p:blipFill>
          <a:blip r:embed="rId5"/>
          <a:stretch>
            <a:fillRect/>
          </a:stretch>
        </p:blipFill>
        <p:spPr>
          <a:xfrm>
            <a:off x="7535742" y="4925021"/>
            <a:ext cx="4358003" cy="1652555"/>
          </a:xfrm>
          <a:prstGeom prst="rect">
            <a:avLst/>
          </a:prstGeom>
        </p:spPr>
      </p:pic>
    </p:spTree>
    <p:extLst>
      <p:ext uri="{BB962C8B-B14F-4D97-AF65-F5344CB8AC3E}">
        <p14:creationId xmlns:p14="http://schemas.microsoft.com/office/powerpoint/2010/main" val="67732294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2" presetClass="entr" presetSubtype="2" fill="hold" nodeType="afterEffect" p14:presetBounceEnd="10000">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14:bounceEnd="10000">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2" presetClass="entr" presetSubtype="2" fill="hold" nodeType="afterEffect" p14:presetBounceEnd="10000">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4000"/>
                                </p:stCondLst>
                                <p:childTnLst>
                                  <p:par>
                                    <p:cTn id="29" presetID="2" presetClass="entr" presetSubtype="2" fill="hold" nodeType="afterEffect" p14:presetBounceEnd="10000">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2" presetClass="entr" presetSubtype="2"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PIID and FAIN Results Tab</a:t>
            </a:r>
            <a:endParaRPr lang="en-US" dirty="0"/>
          </a:p>
        </p:txBody>
      </p:sp>
      <p:sp>
        <p:nvSpPr>
          <p:cNvPr id="3" name="Content Placeholder 2"/>
          <p:cNvSpPr>
            <a:spLocks noGrp="1"/>
          </p:cNvSpPr>
          <p:nvPr>
            <p:ph idx="1"/>
          </p:nvPr>
        </p:nvSpPr>
        <p:spPr>
          <a:xfrm>
            <a:off x="2279053" y="1905000"/>
            <a:ext cx="9359757" cy="4163461"/>
          </a:xfrm>
        </p:spPr>
        <p:txBody>
          <a:bodyPr>
            <a:noAutofit/>
          </a:bodyPr>
          <a:lstStyle/>
          <a:p>
            <a:pPr>
              <a:lnSpc>
                <a:spcPct val="150000"/>
              </a:lnSpc>
            </a:pPr>
            <a:r>
              <a:rPr lang="en-US" sz="2600" dirty="0" smtClean="0"/>
              <a:t>Brings forward results from PIID and FAIN testing </a:t>
            </a:r>
            <a:r>
              <a:rPr lang="en-US" sz="2600" dirty="0"/>
              <a:t>t</a:t>
            </a:r>
            <a:r>
              <a:rPr lang="en-US" sz="2600" dirty="0" smtClean="0"/>
              <a:t>abs</a:t>
            </a:r>
          </a:p>
          <a:p>
            <a:pPr marL="0" indent="0">
              <a:lnSpc>
                <a:spcPct val="150000"/>
              </a:lnSpc>
              <a:buNone/>
            </a:pPr>
            <a:endParaRPr lang="en-US" sz="800" dirty="0" smtClean="0"/>
          </a:p>
          <a:p>
            <a:r>
              <a:rPr lang="en-US" sz="2600" dirty="0" smtClean="0"/>
              <a:t>Rows will need to be added/deleted based on sample size</a:t>
            </a:r>
          </a:p>
          <a:p>
            <a:pPr marL="0" indent="0">
              <a:buNone/>
            </a:pPr>
            <a:endParaRPr lang="en-US" sz="400" dirty="0" smtClean="0"/>
          </a:p>
          <a:p>
            <a:r>
              <a:rPr lang="en-US" sz="2600" dirty="0" smtClean="0"/>
              <a:t>Agencies are responsible for ensuring proper linkage to PIID and FAIN testing</a:t>
            </a:r>
          </a:p>
          <a:p>
            <a:pPr marL="0" indent="0">
              <a:lnSpc>
                <a:spcPct val="150000"/>
              </a:lnSpc>
              <a:buNone/>
            </a:pPr>
            <a:endParaRPr lang="en-US" sz="400" dirty="0" smtClean="0"/>
          </a:p>
          <a:p>
            <a:pPr>
              <a:spcBef>
                <a:spcPts val="1800"/>
              </a:spcBef>
            </a:pPr>
            <a:r>
              <a:rPr lang="en-US" sz="2600" dirty="0" smtClean="0"/>
              <a:t>Provides basis for statistical projection</a:t>
            </a:r>
            <a:endParaRPr lang="en-US"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71</a:t>
            </a:fld>
            <a:endParaRPr lang="en-US" dirty="0"/>
          </a:p>
        </p:txBody>
      </p:sp>
      <p:pic>
        <p:nvPicPr>
          <p:cNvPr id="5" name="Picture 4"/>
          <p:cNvPicPr>
            <a:picLocks noChangeAspect="1"/>
          </p:cNvPicPr>
          <p:nvPr/>
        </p:nvPicPr>
        <p:blipFill>
          <a:blip r:embed="rId2"/>
          <a:stretch>
            <a:fillRect/>
          </a:stretch>
        </p:blipFill>
        <p:spPr>
          <a:xfrm>
            <a:off x="192966" y="75421"/>
            <a:ext cx="2609314" cy="548688"/>
          </a:xfrm>
          <a:prstGeom prst="rect">
            <a:avLst/>
          </a:prstGeom>
        </p:spPr>
      </p:pic>
    </p:spTree>
    <p:extLst>
      <p:ext uri="{BB962C8B-B14F-4D97-AF65-F5344CB8AC3E}">
        <p14:creationId xmlns:p14="http://schemas.microsoft.com/office/powerpoint/2010/main" val="10944728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80" y="372983"/>
            <a:ext cx="8911687" cy="1280890"/>
          </a:xfrm>
        </p:spPr>
        <p:txBody>
          <a:bodyPr/>
          <a:lstStyle/>
          <a:p>
            <a:r>
              <a:rPr lang="en-US" dirty="0" smtClean="0"/>
              <a:t>PIID and FAIN Testing Exhibit</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72</a:t>
            </a:fld>
            <a:endParaRPr lang="en-US" dirty="0"/>
          </a:p>
        </p:txBody>
      </p:sp>
      <p:pic>
        <p:nvPicPr>
          <p:cNvPr id="5" name="Picture 4"/>
          <p:cNvPicPr>
            <a:picLocks noChangeAspect="1"/>
          </p:cNvPicPr>
          <p:nvPr/>
        </p:nvPicPr>
        <p:blipFill>
          <a:blip r:embed="rId3"/>
          <a:stretch>
            <a:fillRect/>
          </a:stretch>
        </p:blipFill>
        <p:spPr>
          <a:xfrm>
            <a:off x="192966" y="75421"/>
            <a:ext cx="2609314" cy="548688"/>
          </a:xfrm>
          <a:prstGeom prst="rect">
            <a:avLst/>
          </a:prstGeom>
        </p:spPr>
      </p:pic>
      <p:pic>
        <p:nvPicPr>
          <p:cNvPr id="4" name="Picture 3"/>
          <p:cNvPicPr>
            <a:picLocks noChangeAspect="1"/>
          </p:cNvPicPr>
          <p:nvPr/>
        </p:nvPicPr>
        <p:blipFill>
          <a:blip r:embed="rId4"/>
          <a:stretch>
            <a:fillRect/>
          </a:stretch>
        </p:blipFill>
        <p:spPr>
          <a:xfrm>
            <a:off x="1820173" y="1013428"/>
            <a:ext cx="9698592" cy="5697923"/>
          </a:xfrm>
          <a:prstGeom prst="rect">
            <a:avLst/>
          </a:prstGeom>
        </p:spPr>
      </p:pic>
    </p:spTree>
    <p:extLst>
      <p:ext uri="{BB962C8B-B14F-4D97-AF65-F5344CB8AC3E}">
        <p14:creationId xmlns:p14="http://schemas.microsoft.com/office/powerpoint/2010/main" val="2160322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313" y="2120900"/>
            <a:ext cx="8915399" cy="2262781"/>
          </a:xfrm>
        </p:spPr>
        <p:txBody>
          <a:bodyPr>
            <a:normAutofit/>
          </a:bodyPr>
          <a:lstStyle/>
          <a:p>
            <a:pPr algn="ctr"/>
            <a:r>
              <a:rPr lang="en-US" sz="5000" i="1" dirty="0" smtClean="0"/>
              <a:t>Demonstration of Testing Spreadsheet Tool</a:t>
            </a:r>
            <a:endParaRPr lang="en-US" sz="5000"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val="34059287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Spreadsheet Tool- Demo</a:t>
            </a:r>
          </a:p>
        </p:txBody>
      </p:sp>
      <p:sp>
        <p:nvSpPr>
          <p:cNvPr id="3" name="Content Placeholder 2"/>
          <p:cNvSpPr>
            <a:spLocks noGrp="1"/>
          </p:cNvSpPr>
          <p:nvPr>
            <p:ph idx="1"/>
          </p:nvPr>
        </p:nvSpPr>
        <p:spPr>
          <a:xfrm>
            <a:off x="2589212" y="1783080"/>
            <a:ext cx="8915400" cy="4429760"/>
          </a:xfrm>
        </p:spPr>
        <p:txBody>
          <a:bodyPr>
            <a:normAutofit lnSpcReduction="10000"/>
          </a:bodyPr>
          <a:lstStyle/>
          <a:p>
            <a:pPr marL="0" indent="0">
              <a:buNone/>
            </a:pPr>
            <a:r>
              <a:rPr lang="en-US" sz="2800" b="1" dirty="0" smtClean="0"/>
              <a:t>During this Demo, we </a:t>
            </a:r>
            <a:r>
              <a:rPr lang="en-US" sz="2800" b="1" dirty="0"/>
              <a:t>will </a:t>
            </a:r>
            <a:r>
              <a:rPr lang="en-US" sz="2800" b="1" dirty="0" smtClean="0"/>
              <a:t>go over the following:</a:t>
            </a:r>
          </a:p>
          <a:p>
            <a:pPr marL="0" indent="0">
              <a:buNone/>
            </a:pPr>
            <a:endParaRPr lang="en-US" dirty="0" smtClean="0"/>
          </a:p>
          <a:p>
            <a:r>
              <a:rPr lang="en-US" sz="2600" dirty="0" smtClean="0"/>
              <a:t>Customization of Tool for Sample Size</a:t>
            </a:r>
          </a:p>
          <a:p>
            <a:pPr marL="0" indent="0">
              <a:buNone/>
            </a:pPr>
            <a:endParaRPr lang="en-US" sz="800" dirty="0" smtClean="0"/>
          </a:p>
          <a:p>
            <a:r>
              <a:rPr lang="en-US" sz="2600" dirty="0" smtClean="0"/>
              <a:t>Protection (which cells are protected)</a:t>
            </a:r>
          </a:p>
          <a:p>
            <a:pPr marL="0" indent="0">
              <a:buNone/>
            </a:pPr>
            <a:endParaRPr lang="en-US" sz="600" dirty="0" smtClean="0"/>
          </a:p>
          <a:p>
            <a:r>
              <a:rPr lang="en-US" sz="2600" dirty="0" smtClean="0"/>
              <a:t>Population of Selected Elements</a:t>
            </a:r>
          </a:p>
          <a:p>
            <a:pPr marL="0" indent="0">
              <a:buNone/>
            </a:pPr>
            <a:endParaRPr lang="en-US" sz="600" dirty="0" smtClean="0"/>
          </a:p>
          <a:p>
            <a:r>
              <a:rPr lang="en-US" sz="2600" dirty="0" smtClean="0"/>
              <a:t>Explanation of Formulas</a:t>
            </a:r>
          </a:p>
          <a:p>
            <a:pPr marL="0" indent="0">
              <a:buNone/>
            </a:pPr>
            <a:endParaRPr lang="en-US" sz="600" dirty="0" smtClean="0"/>
          </a:p>
          <a:p>
            <a:r>
              <a:rPr lang="en-US" sz="2600" dirty="0" smtClean="0"/>
              <a:t>Functionality of Missing/Invalid Alert column</a:t>
            </a:r>
            <a:endParaRPr lang="en-US" sz="2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74</a:t>
            </a:fld>
            <a:endParaRPr lang="en-US" dirty="0"/>
          </a:p>
        </p:txBody>
      </p:sp>
      <p:pic>
        <p:nvPicPr>
          <p:cNvPr id="5" name="Picture 4"/>
          <p:cNvPicPr>
            <a:picLocks noChangeAspect="1"/>
          </p:cNvPicPr>
          <p:nvPr/>
        </p:nvPicPr>
        <p:blipFill>
          <a:blip r:embed="rId3"/>
          <a:stretch>
            <a:fillRect/>
          </a:stretch>
        </p:blipFill>
        <p:spPr>
          <a:xfrm>
            <a:off x="192966" y="75421"/>
            <a:ext cx="2609314" cy="548688"/>
          </a:xfrm>
          <a:prstGeom prst="rect">
            <a:avLst/>
          </a:prstGeom>
        </p:spPr>
      </p:pic>
    </p:spTree>
    <p:extLst>
      <p:ext uri="{BB962C8B-B14F-4D97-AF65-F5344CB8AC3E}">
        <p14:creationId xmlns:p14="http://schemas.microsoft.com/office/powerpoint/2010/main" val="557216568"/>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14:presetBounceEnd="10000">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2" presetClass="entr" presetSubtype="2" fill="hold" nodeType="afterEffect" p14:presetBounceEnd="6000">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14:bounceEnd="6000">
                                          <p:cBhvr additive="base">
                                            <p:cTn id="20"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6000">
                                          <p:cBhvr additive="base">
                                            <p:cTn id="2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2" fill="hold" nodeType="afterEffect" p14:presetBounceEnd="6000">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14:bounceEnd="6000">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6000">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 presetClass="entr" presetSubtype="2" fill="hold" nodeType="afterEffect" p14:presetBounceEnd="6000">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14:bounceEnd="6000">
                                          <p:cBhvr additive="base">
                                            <p:cTn id="30" dur="500" fill="hold"/>
                                            <p:tgtEl>
                                              <p:spTgt spid="3">
                                                <p:txEl>
                                                  <p:pRg st="8" end="8"/>
                                                </p:txEl>
                                              </p:spTgt>
                                            </p:tgtEl>
                                            <p:attrNameLst>
                                              <p:attrName>ppt_x</p:attrName>
                                            </p:attrNameLst>
                                          </p:cBhvr>
                                          <p:tavLst>
                                            <p:tav tm="0">
                                              <p:val>
                                                <p:strVal val="1+#ppt_w/2"/>
                                              </p:val>
                                            </p:tav>
                                            <p:tav tm="100000">
                                              <p:val>
                                                <p:strVal val="#ppt_x"/>
                                              </p:val>
                                            </p:tav>
                                          </p:tavLst>
                                        </p:anim>
                                        <p:anim calcmode="lin" valueType="num" p14:bounceEnd="6000">
                                          <p:cBhvr additive="base">
                                            <p:cTn id="3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2" fill="hold" nodeType="afterEffect" p14:presetBounceEnd="6000">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14:bounceEnd="6000">
                                          <p:cBhvr additive="base">
                                            <p:cTn id="3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14:bounceEnd="6000">
                                          <p:cBhvr additive="base">
                                            <p:cTn id="3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2" presetClass="entr" presetSubtype="2"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2" presetClass="entr" presetSubtype="2"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 presetClass="entr" presetSubtype="2"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2" fill="hold"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t>
            </a:r>
            <a:r>
              <a:rPr lang="en-US" dirty="0"/>
              <a:t>Spreadsheet </a:t>
            </a:r>
            <a:r>
              <a:rPr lang="en-US" dirty="0" smtClean="0"/>
              <a:t>Tool- Demo Recap</a:t>
            </a:r>
            <a:endParaRPr lang="en-US" dirty="0"/>
          </a:p>
        </p:txBody>
      </p:sp>
      <p:sp>
        <p:nvSpPr>
          <p:cNvPr id="3" name="Content Placeholder 2"/>
          <p:cNvSpPr>
            <a:spLocks noGrp="1"/>
          </p:cNvSpPr>
          <p:nvPr>
            <p:ph idx="1"/>
          </p:nvPr>
        </p:nvSpPr>
        <p:spPr>
          <a:xfrm>
            <a:off x="2367280" y="1686560"/>
            <a:ext cx="9137332" cy="4927600"/>
          </a:xfrm>
        </p:spPr>
        <p:txBody>
          <a:bodyPr>
            <a:normAutofit/>
          </a:bodyPr>
          <a:lstStyle/>
          <a:p>
            <a:r>
              <a:rPr lang="en-US" sz="2400" u="sng" dirty="0" smtClean="0"/>
              <a:t>Accommodate Sample</a:t>
            </a:r>
            <a:r>
              <a:rPr lang="en-US" sz="2400" dirty="0" smtClean="0"/>
              <a:t> - Temporarily unprotect worksheet, add and delete rows, and adjust control #s </a:t>
            </a:r>
          </a:p>
          <a:p>
            <a:pPr marL="0" indent="0">
              <a:buNone/>
            </a:pPr>
            <a:endParaRPr lang="en-US" sz="600" dirty="0" smtClean="0"/>
          </a:p>
          <a:p>
            <a:r>
              <a:rPr lang="en-US" sz="2400" u="sng" dirty="0" smtClean="0"/>
              <a:t>Populate PIID Column</a:t>
            </a:r>
            <a:r>
              <a:rPr lang="en-US" sz="2400" dirty="0" smtClean="0"/>
              <a:t> - With sample transaction information.</a:t>
            </a:r>
          </a:p>
          <a:p>
            <a:pPr marL="0" indent="0">
              <a:buNone/>
            </a:pPr>
            <a:endParaRPr lang="en-US" sz="600" dirty="0" smtClean="0"/>
          </a:p>
          <a:p>
            <a:r>
              <a:rPr lang="en-US" sz="2400" u="sng" dirty="0" smtClean="0"/>
              <a:t>Record Results</a:t>
            </a:r>
            <a:r>
              <a:rPr lang="en-US" sz="2400" dirty="0" smtClean="0"/>
              <a:t> - For completeness, accuracy, and timeliness.</a:t>
            </a:r>
          </a:p>
          <a:p>
            <a:pPr marL="0" indent="0">
              <a:buNone/>
            </a:pPr>
            <a:endParaRPr lang="en-US" sz="600" dirty="0" smtClean="0"/>
          </a:p>
          <a:p>
            <a:r>
              <a:rPr lang="en-US" sz="2400" u="sng" dirty="0" smtClean="0"/>
              <a:t>Confirm Full Population</a:t>
            </a:r>
            <a:r>
              <a:rPr lang="en-US" sz="2400" dirty="0" smtClean="0"/>
              <a:t> - Missing/Invalid Column shows ‘0’</a:t>
            </a:r>
          </a:p>
          <a:p>
            <a:pPr marL="0" indent="0">
              <a:buNone/>
            </a:pPr>
            <a:endParaRPr lang="en-US" sz="1000" dirty="0" smtClean="0"/>
          </a:p>
          <a:p>
            <a:r>
              <a:rPr lang="en-US" sz="2400" u="sng" dirty="0" smtClean="0"/>
              <a:t>Link</a:t>
            </a:r>
            <a:r>
              <a:rPr lang="en-US" sz="2400" dirty="0" smtClean="0"/>
              <a:t> - Results to summary tab.</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5" name="Picture 4"/>
          <p:cNvPicPr>
            <a:picLocks noChangeAspect="1"/>
          </p:cNvPicPr>
          <p:nvPr/>
        </p:nvPicPr>
        <p:blipFill>
          <a:blip r:embed="rId2"/>
          <a:stretch>
            <a:fillRect/>
          </a:stretch>
        </p:blipFill>
        <p:spPr>
          <a:xfrm>
            <a:off x="192966" y="75421"/>
            <a:ext cx="2609314" cy="548688"/>
          </a:xfrm>
          <a:prstGeom prst="rect">
            <a:avLst/>
          </a:prstGeom>
        </p:spPr>
      </p:pic>
    </p:spTree>
    <p:extLst>
      <p:ext uri="{BB962C8B-B14F-4D97-AF65-F5344CB8AC3E}">
        <p14:creationId xmlns:p14="http://schemas.microsoft.com/office/powerpoint/2010/main" val="14571965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 Adding &amp; Deleting Rows</a:t>
            </a:r>
            <a:endParaRPr lang="en-US" dirty="0"/>
          </a:p>
        </p:txBody>
      </p:sp>
      <p:sp>
        <p:nvSpPr>
          <p:cNvPr id="3" name="Content Placeholder 2"/>
          <p:cNvSpPr>
            <a:spLocks noGrp="1"/>
          </p:cNvSpPr>
          <p:nvPr>
            <p:ph idx="1"/>
          </p:nvPr>
        </p:nvSpPr>
        <p:spPr>
          <a:xfrm>
            <a:off x="2487612" y="2225040"/>
            <a:ext cx="8915400" cy="3777622"/>
          </a:xfrm>
        </p:spPr>
        <p:txBody>
          <a:bodyPr>
            <a:normAutofit/>
          </a:bodyPr>
          <a:lstStyle/>
          <a:p>
            <a:pPr marL="0" indent="0">
              <a:buNone/>
            </a:pPr>
            <a:r>
              <a:rPr lang="en-US" sz="2800" b="1" dirty="0" smtClean="0"/>
              <a:t>1</a:t>
            </a:r>
            <a:r>
              <a:rPr lang="en-US" sz="2800" b="1" dirty="0"/>
              <a:t>)</a:t>
            </a:r>
            <a:r>
              <a:rPr lang="en-US" sz="2800" dirty="0" smtClean="0"/>
              <a:t> Go to Review Tab and select ‘Unprotect Sheet’ </a:t>
            </a:r>
          </a:p>
          <a:p>
            <a:pPr marL="0" indent="0">
              <a:buNone/>
            </a:pPr>
            <a:endParaRPr lang="en-US" sz="2000" dirty="0" smtClean="0"/>
          </a:p>
          <a:p>
            <a:pPr marL="0" indent="0">
              <a:buNone/>
            </a:pPr>
            <a:r>
              <a:rPr lang="en-US" sz="2800" b="1" dirty="0" smtClean="0"/>
              <a:t>2)</a:t>
            </a:r>
            <a:r>
              <a:rPr lang="en-US" sz="2800" dirty="0" smtClean="0"/>
              <a:t> Add or delete rows and copy formulas from            	original rows</a:t>
            </a:r>
          </a:p>
          <a:p>
            <a:pPr marL="0" indent="0">
              <a:buNone/>
            </a:pPr>
            <a:endParaRPr lang="en-US" sz="1200" dirty="0" smtClean="0"/>
          </a:p>
          <a:p>
            <a:pPr marL="0" indent="0">
              <a:buNone/>
            </a:pPr>
            <a:r>
              <a:rPr lang="en-US" sz="2800" b="1" dirty="0" smtClean="0"/>
              <a:t>3)</a:t>
            </a:r>
            <a:r>
              <a:rPr lang="en-US" sz="2800" dirty="0" smtClean="0"/>
              <a:t> Go to Review Tab and select ‘Protect Sheet’   </a:t>
            </a:r>
            <a:endParaRPr lang="en-US"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76</a:t>
            </a:fld>
            <a:endParaRPr lang="en-US" dirty="0"/>
          </a:p>
        </p:txBody>
      </p:sp>
      <p:pic>
        <p:nvPicPr>
          <p:cNvPr id="5" name="Picture 4"/>
          <p:cNvPicPr>
            <a:picLocks noChangeAspect="1"/>
          </p:cNvPicPr>
          <p:nvPr/>
        </p:nvPicPr>
        <p:blipFill>
          <a:blip r:embed="rId2"/>
          <a:stretch>
            <a:fillRect/>
          </a:stretch>
        </p:blipFill>
        <p:spPr>
          <a:xfrm>
            <a:off x="192966" y="75421"/>
            <a:ext cx="2609314" cy="548688"/>
          </a:xfrm>
          <a:prstGeom prst="rect">
            <a:avLst/>
          </a:prstGeom>
        </p:spPr>
      </p:pic>
    </p:spTree>
    <p:extLst>
      <p:ext uri="{BB962C8B-B14F-4D97-AF65-F5344CB8AC3E}">
        <p14:creationId xmlns:p14="http://schemas.microsoft.com/office/powerpoint/2010/main" val="12700118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Reminder - Scoring Results</a:t>
            </a:r>
            <a:endParaRPr lang="en-US" dirty="0"/>
          </a:p>
        </p:txBody>
      </p:sp>
      <p:pic>
        <p:nvPicPr>
          <p:cNvPr id="7" name="Content Placeholder 6"/>
          <p:cNvPicPr>
            <a:picLocks noGrp="1" noChangeAspect="1"/>
          </p:cNvPicPr>
          <p:nvPr>
            <p:ph idx="1"/>
          </p:nvPr>
        </p:nvPicPr>
        <p:blipFill>
          <a:blip r:embed="rId2"/>
          <a:stretch>
            <a:fillRect/>
          </a:stretch>
        </p:blipFill>
        <p:spPr>
          <a:xfrm>
            <a:off x="1311579" y="2248716"/>
            <a:ext cx="9831002" cy="3329124"/>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77</a:t>
            </a:fld>
            <a:endParaRPr lang="en-US" dirty="0"/>
          </a:p>
        </p:txBody>
      </p:sp>
      <p:pic>
        <p:nvPicPr>
          <p:cNvPr id="5" name="Picture 4"/>
          <p:cNvPicPr>
            <a:picLocks noChangeAspect="1"/>
          </p:cNvPicPr>
          <p:nvPr/>
        </p:nvPicPr>
        <p:blipFill>
          <a:blip r:embed="rId3"/>
          <a:stretch>
            <a:fillRect/>
          </a:stretch>
        </p:blipFill>
        <p:spPr>
          <a:xfrm>
            <a:off x="192966" y="75421"/>
            <a:ext cx="2609314" cy="548688"/>
          </a:xfrm>
          <a:prstGeom prst="rect">
            <a:avLst/>
          </a:prstGeom>
        </p:spPr>
      </p:pic>
    </p:spTree>
    <p:extLst>
      <p:ext uri="{BB962C8B-B14F-4D97-AF65-F5344CB8AC3E}">
        <p14:creationId xmlns:p14="http://schemas.microsoft.com/office/powerpoint/2010/main" val="2707882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4</a:t>
            </a:r>
            <a:endParaRPr lang="en-US" dirty="0"/>
          </a:p>
        </p:txBody>
      </p:sp>
      <p:sp>
        <p:nvSpPr>
          <p:cNvPr id="3" name="Subtitle 2"/>
          <p:cNvSpPr>
            <a:spLocks noGrp="1"/>
          </p:cNvSpPr>
          <p:nvPr>
            <p:ph type="subTitle" idx="1"/>
          </p:nvPr>
        </p:nvSpPr>
        <p:spPr>
          <a:xfrm>
            <a:off x="2597525" y="4792262"/>
            <a:ext cx="8915399" cy="2169521"/>
          </a:xfrm>
        </p:spPr>
        <p:txBody>
          <a:bodyPr>
            <a:normAutofit/>
          </a:bodyPr>
          <a:lstStyle/>
          <a:p>
            <a:r>
              <a:rPr lang="en-US" dirty="0" smtClean="0"/>
              <a:t>Federal Shared Service Providers</a:t>
            </a:r>
          </a:p>
          <a:p>
            <a:r>
              <a:rPr lang="en-US" dirty="0" smtClean="0"/>
              <a:t>Report Content Panel</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27491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3000" fill="hold"/>
                                        <p:tgtEl>
                                          <p:spTgt spid="2"/>
                                        </p:tgtEl>
                                        <p:attrNameLst>
                                          <p:attrName>style.color</p:attrName>
                                        </p:attrNameLst>
                                      </p:cBhvr>
                                      <p:to>
                                        <p:clrVal>
                                          <a:schemeClr val="tx2"/>
                                        </p:clrVal>
                                      </p:to>
                                    </p:set>
                                    <p:set>
                                      <p:cBhvr>
                                        <p:cTn id="7" dur="3000" fill="hold"/>
                                        <p:tgtEl>
                                          <p:spTgt spid="2"/>
                                        </p:tgtEl>
                                        <p:attrNameLst>
                                          <p:attrName>fillcolor</p:attrName>
                                        </p:attrNameLst>
                                      </p:cBhvr>
                                      <p:to>
                                        <p:clrVal>
                                          <a:schemeClr val="tx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3613" y="1981200"/>
            <a:ext cx="8915399" cy="2262781"/>
          </a:xfrm>
        </p:spPr>
        <p:txBody>
          <a:bodyPr>
            <a:normAutofit/>
          </a:bodyPr>
          <a:lstStyle/>
          <a:p>
            <a:pPr algn="ctr"/>
            <a:r>
              <a:rPr lang="en-US" sz="5000" i="1" dirty="0" smtClean="0"/>
              <a:t>Federal Shared Service Providers (FSSP)</a:t>
            </a:r>
            <a:endParaRPr lang="en-US" sz="5000"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929139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23749"/>
            <a:ext cx="8911687" cy="1280890"/>
          </a:xfrm>
        </p:spPr>
        <p:txBody>
          <a:bodyPr/>
          <a:lstStyle/>
          <a:p>
            <a:r>
              <a:rPr lang="en-US" dirty="0" smtClean="0"/>
              <a:t>Significant Changes </a:t>
            </a:r>
            <a:endParaRPr lang="en-US" dirty="0"/>
          </a:p>
        </p:txBody>
      </p:sp>
      <p:sp>
        <p:nvSpPr>
          <p:cNvPr id="3" name="Content Placeholder 2"/>
          <p:cNvSpPr>
            <a:spLocks noGrp="1"/>
          </p:cNvSpPr>
          <p:nvPr>
            <p:ph idx="1"/>
          </p:nvPr>
        </p:nvSpPr>
        <p:spPr>
          <a:xfrm>
            <a:off x="2589212" y="1652954"/>
            <a:ext cx="8915400" cy="5205046"/>
          </a:xfrm>
        </p:spPr>
        <p:txBody>
          <a:bodyPr>
            <a:normAutofit/>
          </a:bodyPr>
          <a:lstStyle/>
          <a:p>
            <a:pPr>
              <a:lnSpc>
                <a:spcPct val="90000"/>
              </a:lnSpc>
            </a:pPr>
            <a:r>
              <a:rPr lang="en-US" sz="2800" dirty="0" smtClean="0"/>
              <a:t>Scope </a:t>
            </a:r>
            <a:r>
              <a:rPr lang="en-US" sz="2800" dirty="0"/>
              <a:t>and </a:t>
            </a:r>
            <a:r>
              <a:rPr lang="en-US" sz="2800" dirty="0" smtClean="0"/>
              <a:t>Methodology</a:t>
            </a:r>
          </a:p>
          <a:p>
            <a:pPr marL="0" indent="0">
              <a:lnSpc>
                <a:spcPct val="90000"/>
              </a:lnSpc>
              <a:buNone/>
            </a:pPr>
            <a:endParaRPr lang="en-US" sz="1600" dirty="0"/>
          </a:p>
          <a:p>
            <a:pPr>
              <a:lnSpc>
                <a:spcPct val="90000"/>
              </a:lnSpc>
            </a:pPr>
            <a:r>
              <a:rPr lang="en-US" sz="2800" dirty="0"/>
              <a:t>Revised </a:t>
            </a:r>
            <a:r>
              <a:rPr lang="en-US" sz="2800" dirty="0" smtClean="0"/>
              <a:t>Definitions</a:t>
            </a:r>
          </a:p>
          <a:p>
            <a:pPr marL="0" indent="0">
              <a:lnSpc>
                <a:spcPct val="90000"/>
              </a:lnSpc>
              <a:buNone/>
            </a:pPr>
            <a:endParaRPr lang="en-US" sz="1600" dirty="0"/>
          </a:p>
          <a:p>
            <a:pPr>
              <a:lnSpc>
                <a:spcPct val="90000"/>
              </a:lnSpc>
            </a:pPr>
            <a:r>
              <a:rPr lang="en-US" sz="2800" dirty="0"/>
              <a:t>Updated </a:t>
            </a:r>
            <a:r>
              <a:rPr lang="en-US" sz="2800" dirty="0" smtClean="0"/>
              <a:t>Guidance</a:t>
            </a:r>
          </a:p>
          <a:p>
            <a:pPr lvl="2">
              <a:lnSpc>
                <a:spcPct val="90000"/>
              </a:lnSpc>
            </a:pPr>
            <a:r>
              <a:rPr lang="en-US" sz="2400" dirty="0" smtClean="0"/>
              <a:t>Testing Spreadsheet Tool</a:t>
            </a:r>
          </a:p>
          <a:p>
            <a:pPr lvl="2">
              <a:lnSpc>
                <a:spcPct val="90000"/>
              </a:lnSpc>
            </a:pPr>
            <a:r>
              <a:rPr lang="en-US" sz="2400" dirty="0" smtClean="0"/>
              <a:t>D1 Crosswalk</a:t>
            </a:r>
          </a:p>
          <a:p>
            <a:pPr marL="0" indent="0">
              <a:lnSpc>
                <a:spcPct val="90000"/>
              </a:lnSpc>
              <a:buNone/>
            </a:pPr>
            <a:endParaRPr lang="en-US" sz="1000" dirty="0"/>
          </a:p>
          <a:p>
            <a:pPr>
              <a:lnSpc>
                <a:spcPct val="90000"/>
              </a:lnSpc>
            </a:pPr>
            <a:r>
              <a:rPr lang="en-US" sz="2800" dirty="0"/>
              <a:t>Federal Shared Service Providers (FSSP</a:t>
            </a:r>
            <a:r>
              <a:rPr lang="en-US" sz="2800" dirty="0" smtClean="0"/>
              <a:t>)</a:t>
            </a:r>
          </a:p>
          <a:p>
            <a:pPr marL="0" indent="0">
              <a:lnSpc>
                <a:spcPct val="90000"/>
              </a:lnSpc>
              <a:buNone/>
            </a:pPr>
            <a:endParaRPr lang="en-US" sz="1600" dirty="0"/>
          </a:p>
          <a:p>
            <a:pPr>
              <a:lnSpc>
                <a:spcPct val="90000"/>
              </a:lnSpc>
            </a:pPr>
            <a:r>
              <a:rPr lang="en-US" sz="2800" dirty="0" smtClean="0"/>
              <a:t>Reporting</a:t>
            </a:r>
            <a:endParaRPr lang="en-US" sz="2800" dirty="0"/>
          </a:p>
          <a:p>
            <a:pPr lvl="1"/>
            <a:endParaRPr lang="en-US" sz="2800" dirty="0"/>
          </a:p>
        </p:txBody>
      </p:sp>
      <p:pic>
        <p:nvPicPr>
          <p:cNvPr id="4" name="Picture 3"/>
          <p:cNvPicPr>
            <a:picLocks noChangeAspect="1"/>
          </p:cNvPicPr>
          <p:nvPr/>
        </p:nvPicPr>
        <p:blipFill>
          <a:blip r:embed="rId3"/>
          <a:stretch>
            <a:fillRect/>
          </a:stretch>
        </p:blipFill>
        <p:spPr>
          <a:xfrm>
            <a:off x="204807"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2352432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2" presetClass="entr" presetSubtype="2" fill="hold" nodeType="afterEffect" p14:presetBounceEnd="10000">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14:bounceEnd="10000">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14:bounceEnd="10000">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14:presetBounceEnd="10000">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14:presetBounceEnd="10000">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nodeType="afterEffect" p14:presetBounceEnd="10000">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26"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2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2" fill="hold" nodeType="afterEffect" p14:presetBounceEnd="10000">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nodeType="afterEffect" p14:presetBounceEnd="10000">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14:bounceEnd="10000">
                                          <p:cBhvr additive="base">
                                            <p:cTn id="36" dur="500" fill="hold"/>
                                            <p:tgtEl>
                                              <p:spTgt spid="3">
                                                <p:txEl>
                                                  <p:pRg st="8" end="8"/>
                                                </p:txEl>
                                              </p:spTgt>
                                            </p:tgtEl>
                                            <p:attrNameLst>
                                              <p:attrName>ppt_x</p:attrName>
                                            </p:attrNameLst>
                                          </p:cBhvr>
                                          <p:tavLst>
                                            <p:tav tm="0">
                                              <p:val>
                                                <p:strVal val="1+#ppt_w/2"/>
                                              </p:val>
                                            </p:tav>
                                            <p:tav tm="100000">
                                              <p:val>
                                                <p:strVal val="#ppt_x"/>
                                              </p:val>
                                            </p:tav>
                                          </p:tavLst>
                                        </p:anim>
                                        <p:anim calcmode="lin" valueType="num" p14:bounceEnd="10000">
                                          <p:cBhvr additive="base">
                                            <p:cTn id="37"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2" fill="hold" nodeType="afterEffect" p14:presetBounceEnd="10000">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14:bounceEnd="10000">
                                          <p:cBhvr additive="base">
                                            <p:cTn id="4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14:bounceEnd="10000">
                                          <p:cBhvr additive="base">
                                            <p:cTn id="4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2" fill="hold" nodeType="after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Shared Service Providers</a:t>
            </a:r>
            <a:endParaRPr lang="en-US" dirty="0"/>
          </a:p>
        </p:txBody>
      </p:sp>
      <p:sp>
        <p:nvSpPr>
          <p:cNvPr id="3" name="Content Placeholder 2"/>
          <p:cNvSpPr>
            <a:spLocks noGrp="1"/>
          </p:cNvSpPr>
          <p:nvPr>
            <p:ph idx="1"/>
          </p:nvPr>
        </p:nvSpPr>
        <p:spPr>
          <a:xfrm>
            <a:off x="2592925" y="1707777"/>
            <a:ext cx="9196388" cy="4769709"/>
          </a:xfrm>
        </p:spPr>
        <p:txBody>
          <a:bodyPr>
            <a:normAutofit/>
          </a:bodyPr>
          <a:lstStyle/>
          <a:p>
            <a:r>
              <a:rPr lang="en-US" sz="3600" dirty="0"/>
              <a:t>Background</a:t>
            </a:r>
          </a:p>
          <a:p>
            <a:pPr lvl="1">
              <a:spcBef>
                <a:spcPts val="3600"/>
              </a:spcBef>
            </a:pPr>
            <a:r>
              <a:rPr lang="en-US" sz="2600" dirty="0"/>
              <a:t>OMB M-13-08</a:t>
            </a:r>
          </a:p>
          <a:p>
            <a:pPr lvl="2">
              <a:spcBef>
                <a:spcPts val="2400"/>
              </a:spcBef>
            </a:pPr>
            <a:r>
              <a:rPr lang="en-US" sz="2400" dirty="0"/>
              <a:t>Improve transparency &amp; consistency of financial data across Federal agencies</a:t>
            </a:r>
          </a:p>
          <a:p>
            <a:pPr lvl="2">
              <a:spcBef>
                <a:spcPts val="2400"/>
              </a:spcBef>
            </a:pPr>
            <a:r>
              <a:rPr lang="en-US" sz="2400" dirty="0"/>
              <a:t>Reduce exposure to risks in cost, quality and performance</a:t>
            </a:r>
          </a:p>
          <a:p>
            <a:pPr lvl="2">
              <a:spcBef>
                <a:spcPts val="2400"/>
              </a:spcBef>
            </a:pPr>
            <a:r>
              <a:rPr lang="en-US" sz="2400" dirty="0"/>
              <a:t>Focus on fewer, standardized solutions operated by more experienced </a:t>
            </a:r>
            <a:r>
              <a:rPr lang="en-US" sz="2400" dirty="0" smtClean="0"/>
              <a:t>staff</a:t>
            </a:r>
            <a:endParaRPr lang="en-US" sz="2400" dirty="0"/>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1816414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Shared Service Providers</a:t>
            </a:r>
            <a:endParaRPr lang="en-US" dirty="0"/>
          </a:p>
        </p:txBody>
      </p:sp>
      <p:sp>
        <p:nvSpPr>
          <p:cNvPr id="3" name="Content Placeholder 2"/>
          <p:cNvSpPr>
            <a:spLocks noGrp="1"/>
          </p:cNvSpPr>
          <p:nvPr>
            <p:ph idx="1"/>
          </p:nvPr>
        </p:nvSpPr>
        <p:spPr>
          <a:xfrm>
            <a:off x="2450574" y="1524000"/>
            <a:ext cx="9196388" cy="5109882"/>
          </a:xfrm>
        </p:spPr>
        <p:txBody>
          <a:bodyPr>
            <a:normAutofit fontScale="92500"/>
          </a:bodyPr>
          <a:lstStyle/>
          <a:p>
            <a:r>
              <a:rPr lang="en-US" sz="3900" dirty="0"/>
              <a:t>Background (Cont’d)</a:t>
            </a:r>
          </a:p>
          <a:p>
            <a:pPr lvl="1">
              <a:spcBef>
                <a:spcPts val="1600"/>
              </a:spcBef>
            </a:pPr>
            <a:r>
              <a:rPr lang="en-US" sz="2800" dirty="0" smtClean="0"/>
              <a:t>OIG </a:t>
            </a:r>
            <a:r>
              <a:rPr lang="en-US" sz="2800" dirty="0"/>
              <a:t>DATA Act audit-specific concerns</a:t>
            </a:r>
          </a:p>
          <a:p>
            <a:pPr lvl="2">
              <a:spcBef>
                <a:spcPts val="1600"/>
              </a:spcBef>
            </a:pPr>
            <a:r>
              <a:rPr lang="en-US" sz="2600" dirty="0"/>
              <a:t>Coordination with FSSP</a:t>
            </a:r>
          </a:p>
          <a:p>
            <a:pPr lvl="3">
              <a:spcBef>
                <a:spcPts val="1400"/>
              </a:spcBef>
            </a:pPr>
            <a:r>
              <a:rPr lang="en-US" sz="2400" dirty="0"/>
              <a:t>Tracking FSSP </a:t>
            </a:r>
            <a:r>
              <a:rPr lang="en-US" sz="2400" dirty="0" smtClean="0"/>
              <a:t>status and internal controls</a:t>
            </a:r>
            <a:endParaRPr lang="en-US" sz="2400" dirty="0"/>
          </a:p>
          <a:p>
            <a:pPr lvl="3">
              <a:spcBef>
                <a:spcPts val="1200"/>
              </a:spcBef>
            </a:pPr>
            <a:r>
              <a:rPr lang="en-US" sz="2400" dirty="0" smtClean="0"/>
              <a:t>Service agreements - MOUs </a:t>
            </a:r>
            <a:r>
              <a:rPr lang="en-US" sz="2400" dirty="0"/>
              <a:t>and IAAs</a:t>
            </a:r>
          </a:p>
          <a:p>
            <a:pPr lvl="2">
              <a:spcBef>
                <a:spcPts val="1800"/>
              </a:spcBef>
            </a:pPr>
            <a:r>
              <a:rPr lang="en-US" sz="2600" dirty="0"/>
              <a:t>FSSP Customer Engagement</a:t>
            </a:r>
          </a:p>
          <a:p>
            <a:pPr lvl="3">
              <a:spcBef>
                <a:spcPts val="1400"/>
              </a:spcBef>
            </a:pPr>
            <a:r>
              <a:rPr lang="en-US" sz="2400" dirty="0"/>
              <a:t>FSSP and Agency Coordination</a:t>
            </a:r>
          </a:p>
          <a:p>
            <a:pPr lvl="3">
              <a:spcBef>
                <a:spcPts val="1200"/>
              </a:spcBef>
            </a:pPr>
            <a:r>
              <a:rPr lang="en-US" sz="2400" dirty="0"/>
              <a:t>Resolution of assistance request processes</a:t>
            </a:r>
          </a:p>
          <a:p>
            <a:pPr lvl="3">
              <a:lnSpc>
                <a:spcPct val="120000"/>
              </a:lnSpc>
              <a:spcBef>
                <a:spcPts val="600"/>
              </a:spcBef>
            </a:pPr>
            <a:r>
              <a:rPr lang="en-US" sz="2400" dirty="0"/>
              <a:t>Agency representation in FSSP governance </a:t>
            </a:r>
            <a:r>
              <a:rPr lang="en-US" sz="2400" dirty="0" smtClean="0"/>
              <a:t>structure</a:t>
            </a:r>
            <a:endParaRPr lang="en-US" sz="2400" dirty="0"/>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3818153928"/>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2" fill="hold" nodeType="afterEffect" p14:presetBounceEnd="6000">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14:bounceEnd="6000">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6000">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nodeType="afterEffect" p14:presetBounceEnd="6000">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14:bounceEnd="6000">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6000">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2" fill="hold" nodeType="afterEffect" p14:presetBounceEnd="6000">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14:bounceEnd="6000">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6000">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2" fill="hold" nodeType="afterEffect" p14:presetBounceEnd="6000">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14:bounceEnd="6000">
                                          <p:cBhvr additive="base">
                                            <p:cTn id="48" dur="500" fill="hold"/>
                                            <p:tgtEl>
                                              <p:spTgt spid="3">
                                                <p:txEl>
                                                  <p:pRg st="7" end="7"/>
                                                </p:txEl>
                                              </p:spTgt>
                                            </p:tgtEl>
                                            <p:attrNameLst>
                                              <p:attrName>ppt_x</p:attrName>
                                            </p:attrNameLst>
                                          </p:cBhvr>
                                          <p:tavLst>
                                            <p:tav tm="0">
                                              <p:val>
                                                <p:strVal val="1+#ppt_w/2"/>
                                              </p:val>
                                            </p:tav>
                                            <p:tav tm="100000">
                                              <p:val>
                                                <p:strVal val="#ppt_x"/>
                                              </p:val>
                                            </p:tav>
                                          </p:tavLst>
                                        </p:anim>
                                        <p:anim calcmode="lin" valueType="num" p14:bounceEnd="6000">
                                          <p:cBhvr additive="base">
                                            <p:cTn id="4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nodeType="afterEffect" p14:presetBounceEnd="6000">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14:bounceEnd="6000">
                                          <p:cBhvr additive="base">
                                            <p:cTn id="53" dur="500" fill="hold"/>
                                            <p:tgtEl>
                                              <p:spTgt spid="3">
                                                <p:txEl>
                                                  <p:pRg st="8" end="8"/>
                                                </p:txEl>
                                              </p:spTgt>
                                            </p:tgtEl>
                                            <p:attrNameLst>
                                              <p:attrName>ppt_x</p:attrName>
                                            </p:attrNameLst>
                                          </p:cBhvr>
                                          <p:tavLst>
                                            <p:tav tm="0">
                                              <p:val>
                                                <p:strVal val="1+#ppt_w/2"/>
                                              </p:val>
                                            </p:tav>
                                            <p:tav tm="100000">
                                              <p:val>
                                                <p:strVal val="#ppt_x"/>
                                              </p:val>
                                            </p:tav>
                                          </p:tavLst>
                                        </p:anim>
                                        <p:anim calcmode="lin" valueType="num" p14:bounceEnd="6000">
                                          <p:cBhvr additive="base">
                                            <p:cTn id="5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2"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a:t>
            </a:r>
            <a:endParaRPr lang="en-US" dirty="0"/>
          </a:p>
        </p:txBody>
      </p:sp>
      <p:sp>
        <p:nvSpPr>
          <p:cNvPr id="3" name="Content Placeholder 2"/>
          <p:cNvSpPr>
            <a:spLocks noGrp="1"/>
          </p:cNvSpPr>
          <p:nvPr>
            <p:ph idx="1"/>
          </p:nvPr>
        </p:nvSpPr>
        <p:spPr>
          <a:xfrm>
            <a:off x="2592925" y="1905000"/>
            <a:ext cx="9196388" cy="4769709"/>
          </a:xfrm>
        </p:spPr>
        <p:txBody>
          <a:bodyPr>
            <a:normAutofit/>
          </a:bodyPr>
          <a:lstStyle/>
          <a:p>
            <a:r>
              <a:rPr lang="en-US" sz="3600" dirty="0" smtClean="0"/>
              <a:t>Section 610 – Shared Service Customer OIG</a:t>
            </a:r>
          </a:p>
          <a:p>
            <a:pPr lvl="1">
              <a:spcBef>
                <a:spcPts val="3600"/>
              </a:spcBef>
            </a:pPr>
            <a:r>
              <a:rPr lang="en-US" sz="2600" dirty="0" smtClean="0"/>
              <a:t>Perform</a:t>
            </a:r>
            <a:r>
              <a:rPr lang="en-US" sz="2600" baseline="0" dirty="0" smtClean="0"/>
              <a:t> steps i</a:t>
            </a:r>
            <a:r>
              <a:rPr lang="en-US" sz="2600" dirty="0" smtClean="0"/>
              <a:t>n </a:t>
            </a:r>
            <a:r>
              <a:rPr lang="en-US" sz="2600" dirty="0"/>
              <a:t>c</a:t>
            </a:r>
            <a:r>
              <a:rPr lang="en-US" sz="2600" dirty="0" smtClean="0"/>
              <a:t>onjunction with other </a:t>
            </a:r>
            <a:r>
              <a:rPr lang="en-US" sz="2600" dirty="0"/>
              <a:t>g</a:t>
            </a:r>
            <a:r>
              <a:rPr lang="en-US" sz="2600" dirty="0" smtClean="0"/>
              <a:t>uide </a:t>
            </a:r>
            <a:r>
              <a:rPr lang="en-US" sz="2600" dirty="0"/>
              <a:t>s</a:t>
            </a:r>
            <a:r>
              <a:rPr lang="en-US" sz="2600" dirty="0" smtClean="0"/>
              <a:t>teps</a:t>
            </a:r>
          </a:p>
          <a:p>
            <a:pPr lvl="1">
              <a:spcBef>
                <a:spcPts val="3600"/>
              </a:spcBef>
            </a:pPr>
            <a:r>
              <a:rPr lang="en-US" sz="2600" dirty="0" smtClean="0"/>
              <a:t>Note: This</a:t>
            </a:r>
            <a:r>
              <a:rPr lang="en-US" sz="2600" baseline="0" dirty="0" smtClean="0"/>
              <a:t> is a guide ▬  Use a</a:t>
            </a:r>
            <a:r>
              <a:rPr lang="en-US" sz="2600" dirty="0" smtClean="0"/>
              <a:t>ppropriate </a:t>
            </a:r>
            <a:r>
              <a:rPr lang="en-US" sz="2600" dirty="0"/>
              <a:t>r</a:t>
            </a:r>
            <a:r>
              <a:rPr lang="en-US" sz="2600" dirty="0" smtClean="0"/>
              <a:t>eview </a:t>
            </a:r>
            <a:r>
              <a:rPr lang="en-US" sz="2600" dirty="0"/>
              <a:t>p</a:t>
            </a:r>
            <a:r>
              <a:rPr lang="en-US" sz="2600" dirty="0" smtClean="0"/>
              <a:t>rocedures</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val="413875545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14:bounceEnd="10000">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 (Cont’d)</a:t>
            </a:r>
            <a:endParaRPr lang="en-US" dirty="0"/>
          </a:p>
        </p:txBody>
      </p:sp>
      <p:sp>
        <p:nvSpPr>
          <p:cNvPr id="3" name="Content Placeholder 2"/>
          <p:cNvSpPr>
            <a:spLocks noGrp="1"/>
          </p:cNvSpPr>
          <p:nvPr>
            <p:ph idx="1"/>
          </p:nvPr>
        </p:nvSpPr>
        <p:spPr>
          <a:xfrm>
            <a:off x="2413000" y="1905000"/>
            <a:ext cx="9376313" cy="4769709"/>
          </a:xfrm>
        </p:spPr>
        <p:txBody>
          <a:bodyPr>
            <a:normAutofit lnSpcReduction="10000"/>
          </a:bodyPr>
          <a:lstStyle/>
          <a:p>
            <a:r>
              <a:rPr lang="en-US" sz="3600" dirty="0" smtClean="0"/>
              <a:t>Communicating Findings</a:t>
            </a:r>
          </a:p>
          <a:p>
            <a:pPr lvl="1">
              <a:spcBef>
                <a:spcPts val="3600"/>
              </a:spcBef>
            </a:pPr>
            <a:r>
              <a:rPr lang="en-US" sz="2600" dirty="0" smtClean="0"/>
              <a:t>Convey any concerns to Agency  SAO</a:t>
            </a:r>
          </a:p>
          <a:p>
            <a:pPr lvl="1">
              <a:spcBef>
                <a:spcPts val="2400"/>
              </a:spcBef>
            </a:pPr>
            <a:r>
              <a:rPr lang="en-US" sz="2600" dirty="0" smtClean="0"/>
              <a:t>Agency OIG share any concerns about error </a:t>
            </a:r>
            <a:r>
              <a:rPr lang="en-US" sz="2600" dirty="0"/>
              <a:t>r</a:t>
            </a:r>
            <a:r>
              <a:rPr lang="en-US" sz="2600" dirty="0" smtClean="0"/>
              <a:t>ates </a:t>
            </a:r>
            <a:r>
              <a:rPr lang="en-US" sz="2600" dirty="0"/>
              <a:t>a</a:t>
            </a:r>
            <a:r>
              <a:rPr lang="en-US" sz="2600" dirty="0" smtClean="0"/>
              <a:t>ttributable to FSSP with FSSP IG and GAO</a:t>
            </a:r>
          </a:p>
          <a:p>
            <a:pPr lvl="1">
              <a:spcBef>
                <a:spcPts val="2400"/>
              </a:spcBef>
            </a:pPr>
            <a:r>
              <a:rPr lang="en-US" sz="2600" dirty="0" smtClean="0"/>
              <a:t>FSSP’s OIG to provide POC to Customer Agencies’ OIGs</a:t>
            </a:r>
          </a:p>
          <a:p>
            <a:pPr lvl="1">
              <a:spcBef>
                <a:spcPts val="2400"/>
              </a:spcBef>
            </a:pPr>
            <a:r>
              <a:rPr lang="en-US" sz="2600" dirty="0" smtClean="0"/>
              <a:t>Concerns included in FSSP OIG “Other Matters” Section</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83</a:t>
            </a:fld>
            <a:endParaRPr lang="en-US" dirty="0"/>
          </a:p>
        </p:txBody>
      </p:sp>
    </p:spTree>
    <p:extLst>
      <p:ext uri="{BB962C8B-B14F-4D97-AF65-F5344CB8AC3E}">
        <p14:creationId xmlns:p14="http://schemas.microsoft.com/office/powerpoint/2010/main" val="1912945858"/>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14:bounceEnd="10000">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10000">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14:presetBounceEnd="10000">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 (Cont’d)</a:t>
            </a:r>
            <a:endParaRPr lang="en-US" dirty="0"/>
          </a:p>
        </p:txBody>
      </p:sp>
      <p:sp>
        <p:nvSpPr>
          <p:cNvPr id="3" name="Content Placeholder 2"/>
          <p:cNvSpPr>
            <a:spLocks noGrp="1"/>
          </p:cNvSpPr>
          <p:nvPr>
            <p:ph idx="1"/>
          </p:nvPr>
        </p:nvSpPr>
        <p:spPr>
          <a:xfrm>
            <a:off x="1993692" y="1447800"/>
            <a:ext cx="9795621" cy="5226909"/>
          </a:xfrm>
        </p:spPr>
        <p:txBody>
          <a:bodyPr>
            <a:normAutofit/>
          </a:bodyPr>
          <a:lstStyle/>
          <a:p>
            <a:pPr>
              <a:lnSpc>
                <a:spcPct val="120000"/>
              </a:lnSpc>
            </a:pPr>
            <a:r>
              <a:rPr lang="en-US" sz="3000" dirty="0" smtClean="0"/>
              <a:t>Establish and Document Roles and Responsibilities</a:t>
            </a:r>
          </a:p>
          <a:p>
            <a:pPr lvl="1">
              <a:spcBef>
                <a:spcPts val="1800"/>
              </a:spcBef>
            </a:pPr>
            <a:r>
              <a:rPr lang="en-US" sz="2600" dirty="0" smtClean="0"/>
              <a:t>Determine the Agency’s use of FSSP in Implementing DATA Act</a:t>
            </a:r>
          </a:p>
          <a:p>
            <a:pPr lvl="1">
              <a:spcBef>
                <a:spcPts val="1600"/>
              </a:spcBef>
            </a:pPr>
            <a:r>
              <a:rPr lang="en-US" sz="2600" dirty="0" smtClean="0"/>
              <a:t>Ensure DATA Act reporting </a:t>
            </a:r>
            <a:r>
              <a:rPr lang="en-US" sz="2600" dirty="0"/>
              <a:t>r</a:t>
            </a:r>
            <a:r>
              <a:rPr lang="en-US" sz="2600" dirty="0" smtClean="0"/>
              <a:t>oles and responsibilities</a:t>
            </a:r>
          </a:p>
          <a:p>
            <a:pPr lvl="3">
              <a:spcBef>
                <a:spcPts val="1200"/>
              </a:spcBef>
            </a:pPr>
            <a:r>
              <a:rPr lang="en-US" sz="2200" dirty="0" smtClean="0"/>
              <a:t>Established between customer agencies and FSSP</a:t>
            </a:r>
          </a:p>
          <a:p>
            <a:pPr lvl="3">
              <a:spcBef>
                <a:spcPts val="1200"/>
              </a:spcBef>
            </a:pPr>
            <a:r>
              <a:rPr lang="en-US" sz="2200" dirty="0"/>
              <a:t>Documented Service agreements - MOUs and </a:t>
            </a:r>
            <a:r>
              <a:rPr lang="en-US" sz="2200" dirty="0" smtClean="0"/>
              <a:t>IAAs</a:t>
            </a:r>
          </a:p>
          <a:p>
            <a:pPr lvl="1">
              <a:spcBef>
                <a:spcPts val="1600"/>
              </a:spcBef>
            </a:pPr>
            <a:r>
              <a:rPr lang="en-US" sz="2600" dirty="0" smtClean="0"/>
              <a:t>Governance Structure and Representation</a:t>
            </a:r>
          </a:p>
          <a:p>
            <a:pPr lvl="3">
              <a:spcBef>
                <a:spcPts val="1200"/>
              </a:spcBef>
            </a:pPr>
            <a:r>
              <a:rPr lang="en-US" sz="2200" dirty="0" smtClean="0"/>
              <a:t>Determine if customer agencies have representation</a:t>
            </a:r>
          </a:p>
          <a:p>
            <a:pPr lvl="3">
              <a:spcBef>
                <a:spcPts val="1200"/>
              </a:spcBef>
            </a:pPr>
            <a:r>
              <a:rPr lang="en-US" sz="2200" dirty="0"/>
              <a:t>Determine if customer </a:t>
            </a:r>
            <a:r>
              <a:rPr lang="en-US" sz="2200" dirty="0" smtClean="0"/>
              <a:t>agencies are members of FSSP’s Data Act working group</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84</a:t>
            </a:fld>
            <a:endParaRPr lang="en-US" dirty="0"/>
          </a:p>
        </p:txBody>
      </p:sp>
    </p:spTree>
    <p:extLst>
      <p:ext uri="{BB962C8B-B14F-4D97-AF65-F5344CB8AC3E}">
        <p14:creationId xmlns:p14="http://schemas.microsoft.com/office/powerpoint/2010/main" val="320538179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14:presetBounceEnd="10000">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14:presetBounceEnd="10000">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14:presetBounceEnd="10000">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49"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14:presetBounceEnd="6000">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14:bounceEnd="6000">
                                          <p:cBhvr additive="base">
                                            <p:cTn id="55" dur="500" fill="hold"/>
                                            <p:tgtEl>
                                              <p:spTgt spid="3">
                                                <p:txEl>
                                                  <p:pRg st="7" end="7"/>
                                                </p:txEl>
                                              </p:spTgt>
                                            </p:tgtEl>
                                            <p:attrNameLst>
                                              <p:attrName>ppt_x</p:attrName>
                                            </p:attrNameLst>
                                          </p:cBhvr>
                                          <p:tavLst>
                                            <p:tav tm="0">
                                              <p:val>
                                                <p:strVal val="1+#ppt_w/2"/>
                                              </p:val>
                                            </p:tav>
                                            <p:tav tm="100000">
                                              <p:val>
                                                <p:strVal val="#ppt_x"/>
                                              </p:val>
                                            </p:tav>
                                          </p:tavLst>
                                        </p:anim>
                                        <p:anim calcmode="lin" valueType="num" p14:bounceEnd="6000">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 (Cont’d)</a:t>
            </a:r>
            <a:endParaRPr lang="en-US" dirty="0"/>
          </a:p>
        </p:txBody>
      </p:sp>
      <p:sp>
        <p:nvSpPr>
          <p:cNvPr id="3" name="Content Placeholder 2"/>
          <p:cNvSpPr>
            <a:spLocks noGrp="1"/>
          </p:cNvSpPr>
          <p:nvPr>
            <p:ph idx="1"/>
          </p:nvPr>
        </p:nvSpPr>
        <p:spPr>
          <a:xfrm>
            <a:off x="2413000" y="1447800"/>
            <a:ext cx="9376313" cy="5226909"/>
          </a:xfrm>
        </p:spPr>
        <p:txBody>
          <a:bodyPr>
            <a:normAutofit lnSpcReduction="10000"/>
          </a:bodyPr>
          <a:lstStyle/>
          <a:p>
            <a:pPr marL="0" indent="0">
              <a:lnSpc>
                <a:spcPct val="120000"/>
              </a:lnSpc>
              <a:buNone/>
            </a:pPr>
            <a:r>
              <a:rPr lang="en-US" sz="2800" b="1" dirty="0" smtClean="0"/>
              <a:t>Example: MOU Terms and Conditions</a:t>
            </a:r>
            <a:endParaRPr lang="en-US" sz="2600" dirty="0" smtClean="0"/>
          </a:p>
          <a:p>
            <a:pPr lvl="1">
              <a:spcBef>
                <a:spcPts val="1800"/>
              </a:spcBef>
            </a:pPr>
            <a:r>
              <a:rPr lang="en-US" sz="2600" dirty="0" smtClean="0"/>
              <a:t>DATA Act Preparation Support</a:t>
            </a:r>
          </a:p>
          <a:p>
            <a:pPr marL="1023938" lvl="3">
              <a:spcBef>
                <a:spcPts val="1200"/>
              </a:spcBef>
            </a:pPr>
            <a:r>
              <a:rPr lang="en-US" sz="2200" dirty="0" smtClean="0"/>
              <a:t>&lt;Your FSSP&gt; will prepare the data file and upload it to the Broker.</a:t>
            </a:r>
          </a:p>
          <a:p>
            <a:pPr marL="1023938" lvl="3">
              <a:spcBef>
                <a:spcPts val="1200"/>
              </a:spcBef>
            </a:pPr>
            <a:r>
              <a:rPr lang="en-US" sz="2200" dirty="0" smtClean="0"/>
              <a:t>&lt;Your FSSP&gt; will also research the “warning messages” and correct any errors related to transactional data within the DATA Act submission files.</a:t>
            </a:r>
          </a:p>
          <a:p>
            <a:pPr marL="1023938" lvl="3">
              <a:spcBef>
                <a:spcPts val="1200"/>
              </a:spcBef>
            </a:pPr>
            <a:r>
              <a:rPr lang="en-US" sz="2200" dirty="0" smtClean="0"/>
              <a:t>&lt;Your Agency&gt; is responsible for ensuring all applicable information is appropriately reported to FPDS and USA Spending in order to certify the files directly in the Broker; </a:t>
            </a:r>
            <a:r>
              <a:rPr lang="en-US" sz="2200" b="1" i="1" dirty="0" smtClean="0"/>
              <a:t>and</a:t>
            </a:r>
          </a:p>
          <a:p>
            <a:pPr marL="1023938" lvl="3">
              <a:spcBef>
                <a:spcPts val="1200"/>
              </a:spcBef>
            </a:pPr>
            <a:r>
              <a:rPr lang="en-US" sz="2200" dirty="0" smtClean="0"/>
              <a:t>&lt;Your Agency&gt; is responsible for reconciling PIIDs/FAINs where they don’t match FPDS/USA Spending and MSA.</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85</a:t>
            </a:fld>
            <a:endParaRPr lang="en-US" dirty="0"/>
          </a:p>
        </p:txBody>
      </p:sp>
    </p:spTree>
    <p:extLst>
      <p:ext uri="{BB962C8B-B14F-4D97-AF65-F5344CB8AC3E}">
        <p14:creationId xmlns:p14="http://schemas.microsoft.com/office/powerpoint/2010/main" val="38771189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 (Cont’d)</a:t>
            </a:r>
            <a:endParaRPr lang="en-US" dirty="0"/>
          </a:p>
        </p:txBody>
      </p:sp>
      <p:sp>
        <p:nvSpPr>
          <p:cNvPr id="3" name="Content Placeholder 2"/>
          <p:cNvSpPr>
            <a:spLocks noGrp="1"/>
          </p:cNvSpPr>
          <p:nvPr>
            <p:ph idx="1"/>
          </p:nvPr>
        </p:nvSpPr>
        <p:spPr>
          <a:xfrm>
            <a:off x="2413000" y="1447800"/>
            <a:ext cx="9376313" cy="5226909"/>
          </a:xfrm>
        </p:spPr>
        <p:txBody>
          <a:bodyPr>
            <a:normAutofit/>
          </a:bodyPr>
          <a:lstStyle/>
          <a:p>
            <a:pPr marL="0" indent="0">
              <a:lnSpc>
                <a:spcPct val="120000"/>
              </a:lnSpc>
              <a:buNone/>
            </a:pPr>
            <a:r>
              <a:rPr lang="en-US" sz="2800" b="1" dirty="0" smtClean="0"/>
              <a:t>Example: IAA Specified Costs</a:t>
            </a:r>
          </a:p>
          <a:p>
            <a:pPr lvl="1">
              <a:spcBef>
                <a:spcPts val="1800"/>
              </a:spcBef>
            </a:pPr>
            <a:r>
              <a:rPr lang="en-US" sz="2600" dirty="0" smtClean="0"/>
              <a:t>The cost of services outlined in this IAA is </a:t>
            </a:r>
            <a:r>
              <a:rPr lang="en-US" sz="2600" b="1" dirty="0" smtClean="0"/>
              <a:t>$446,862 </a:t>
            </a:r>
            <a:r>
              <a:rPr lang="en-US" sz="2600" dirty="0" smtClean="0"/>
              <a:t>for the IAA period of performance</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pic>
        <p:nvPicPr>
          <p:cNvPr id="5" name="Picture 4"/>
          <p:cNvPicPr>
            <a:picLocks noChangeAspect="1"/>
          </p:cNvPicPr>
          <p:nvPr/>
        </p:nvPicPr>
        <p:blipFill>
          <a:blip r:embed="rId4"/>
          <a:stretch>
            <a:fillRect/>
          </a:stretch>
        </p:blipFill>
        <p:spPr>
          <a:xfrm>
            <a:off x="2843194" y="3393841"/>
            <a:ext cx="8531529" cy="3253334"/>
          </a:xfrm>
          <a:prstGeom prst="rect">
            <a:avLst/>
          </a:prstGeom>
          <a:ln w="15875">
            <a:solidFill>
              <a:schemeClr val="accent3">
                <a:lumMod val="75000"/>
              </a:schemeClr>
            </a:solidFill>
          </a:ln>
        </p:spPr>
      </p:pic>
      <p:sp>
        <p:nvSpPr>
          <p:cNvPr id="6" name="Slide Number Placeholder 5"/>
          <p:cNvSpPr>
            <a:spLocks noGrp="1"/>
          </p:cNvSpPr>
          <p:nvPr>
            <p:ph type="sldNum" sz="quarter" idx="12"/>
          </p:nvPr>
        </p:nvSpPr>
        <p:spPr/>
        <p:txBody>
          <a:bodyPr/>
          <a:lstStyle/>
          <a:p>
            <a:fld id="{D57F1E4F-1CFF-5643-939E-217C01CDF565}" type="slidenum">
              <a:rPr lang="en-US" smtClean="0"/>
              <a:pPr/>
              <a:t>86</a:t>
            </a:fld>
            <a:endParaRPr lang="en-US" dirty="0"/>
          </a:p>
        </p:txBody>
      </p:sp>
    </p:spTree>
    <p:extLst>
      <p:ext uri="{BB962C8B-B14F-4D97-AF65-F5344CB8AC3E}">
        <p14:creationId xmlns:p14="http://schemas.microsoft.com/office/powerpoint/2010/main" val="763621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512462"/>
            <a:ext cx="8911687" cy="1280890"/>
          </a:xfrm>
        </p:spPr>
        <p:txBody>
          <a:bodyPr/>
          <a:lstStyle/>
          <a:p>
            <a:r>
              <a:rPr lang="en-US" sz="3600" kern="1200" dirty="0" smtClean="0">
                <a:solidFill>
                  <a:schemeClr val="accent2">
                    <a:lumMod val="75000"/>
                  </a:schemeClr>
                </a:solidFill>
                <a:effectLst/>
                <a:latin typeface="+mj-lt"/>
                <a:ea typeface="+mj-ea"/>
                <a:cs typeface="+mj-cs"/>
              </a:rPr>
              <a:t>FSSP Audit Steps (Cont’d)</a:t>
            </a:r>
            <a:endParaRPr lang="en-US" dirty="0"/>
          </a:p>
        </p:txBody>
      </p:sp>
      <p:sp>
        <p:nvSpPr>
          <p:cNvPr id="3" name="Content Placeholder 2"/>
          <p:cNvSpPr>
            <a:spLocks noGrp="1"/>
          </p:cNvSpPr>
          <p:nvPr>
            <p:ph idx="1"/>
          </p:nvPr>
        </p:nvSpPr>
        <p:spPr>
          <a:xfrm>
            <a:off x="2221747" y="1504112"/>
            <a:ext cx="9654040" cy="4667771"/>
          </a:xfrm>
        </p:spPr>
        <p:txBody>
          <a:bodyPr>
            <a:noAutofit/>
          </a:bodyPr>
          <a:lstStyle/>
          <a:p>
            <a:pPr lvl="0"/>
            <a:r>
              <a:rPr lang="en-US" sz="2600" u="sng" dirty="0">
                <a:solidFill>
                  <a:schemeClr val="tx1"/>
                </a:solidFill>
              </a:rPr>
              <a:t>Determine</a:t>
            </a:r>
            <a:r>
              <a:rPr lang="en-US" sz="2600" dirty="0">
                <a:solidFill>
                  <a:schemeClr val="tx1"/>
                </a:solidFill>
              </a:rPr>
              <a:t> if </a:t>
            </a:r>
            <a:r>
              <a:rPr lang="en-US" sz="2600" dirty="0" smtClean="0">
                <a:solidFill>
                  <a:schemeClr val="tx1"/>
                </a:solidFill>
              </a:rPr>
              <a:t>customer agency component(s</a:t>
            </a:r>
            <a:r>
              <a:rPr lang="en-US" sz="2600" dirty="0">
                <a:solidFill>
                  <a:schemeClr val="tx1"/>
                </a:solidFill>
              </a:rPr>
              <a:t>) </a:t>
            </a:r>
            <a:r>
              <a:rPr lang="en-US" sz="2600" dirty="0" smtClean="0">
                <a:solidFill>
                  <a:schemeClr val="tx1"/>
                </a:solidFill>
              </a:rPr>
              <a:t>documented extent of FSSP reporting</a:t>
            </a:r>
            <a:endParaRPr lang="en-US" sz="2600" dirty="0">
              <a:solidFill>
                <a:schemeClr val="tx1"/>
              </a:solidFill>
            </a:endParaRPr>
          </a:p>
          <a:p>
            <a:pPr lvl="0"/>
            <a:r>
              <a:rPr lang="en-US" sz="2600" u="sng" dirty="0">
                <a:solidFill>
                  <a:schemeClr val="tx1"/>
                </a:solidFill>
              </a:rPr>
              <a:t>Ensure</a:t>
            </a:r>
            <a:r>
              <a:rPr lang="en-US" sz="2600" dirty="0">
                <a:solidFill>
                  <a:schemeClr val="tx1"/>
                </a:solidFill>
              </a:rPr>
              <a:t> </a:t>
            </a:r>
            <a:r>
              <a:rPr lang="en-US" sz="2600" dirty="0" smtClean="0">
                <a:solidFill>
                  <a:schemeClr val="tx1"/>
                </a:solidFill>
              </a:rPr>
              <a:t>customer agency component(s</a:t>
            </a:r>
            <a:r>
              <a:rPr lang="en-US" sz="2600" dirty="0">
                <a:solidFill>
                  <a:schemeClr val="tx1"/>
                </a:solidFill>
              </a:rPr>
              <a:t>) </a:t>
            </a:r>
            <a:r>
              <a:rPr lang="en-US" sz="2600" dirty="0" smtClean="0">
                <a:solidFill>
                  <a:schemeClr val="tx1"/>
                </a:solidFill>
              </a:rPr>
              <a:t>understand </a:t>
            </a:r>
            <a:r>
              <a:rPr lang="en-US" sz="2600" dirty="0">
                <a:solidFill>
                  <a:schemeClr val="tx1"/>
                </a:solidFill>
              </a:rPr>
              <a:t>what financial and non-financial award data </a:t>
            </a:r>
            <a:r>
              <a:rPr lang="en-US" sz="2600" dirty="0" smtClean="0">
                <a:solidFill>
                  <a:schemeClr val="tx1"/>
                </a:solidFill>
              </a:rPr>
              <a:t>will be submitted by FSSP</a:t>
            </a:r>
            <a:endParaRPr lang="en-US" sz="2600" dirty="0">
              <a:solidFill>
                <a:schemeClr val="tx1"/>
              </a:solidFill>
            </a:endParaRPr>
          </a:p>
          <a:p>
            <a:pPr lvl="0"/>
            <a:r>
              <a:rPr lang="en-US" sz="2600" u="sng" dirty="0" smtClean="0">
                <a:solidFill>
                  <a:schemeClr val="tx1"/>
                </a:solidFill>
              </a:rPr>
              <a:t>Determine</a:t>
            </a:r>
            <a:r>
              <a:rPr lang="en-US" sz="2600" dirty="0" smtClean="0">
                <a:solidFill>
                  <a:schemeClr val="tx1"/>
                </a:solidFill>
              </a:rPr>
              <a:t> whether any customer agency component(s) </a:t>
            </a:r>
            <a:r>
              <a:rPr lang="en-US" sz="2600" dirty="0">
                <a:solidFill>
                  <a:schemeClr val="tx1"/>
                </a:solidFill>
              </a:rPr>
              <a:t>required to submit </a:t>
            </a:r>
            <a:r>
              <a:rPr lang="en-US" sz="2600" dirty="0" smtClean="0">
                <a:solidFill>
                  <a:schemeClr val="tx1"/>
                </a:solidFill>
              </a:rPr>
              <a:t>any additional DATA </a:t>
            </a:r>
            <a:r>
              <a:rPr lang="en-US" sz="2600" dirty="0">
                <a:solidFill>
                  <a:schemeClr val="tx1"/>
                </a:solidFill>
              </a:rPr>
              <a:t>Act reporting </a:t>
            </a:r>
            <a:r>
              <a:rPr lang="en-US" sz="2600" dirty="0" smtClean="0">
                <a:solidFill>
                  <a:schemeClr val="tx1"/>
                </a:solidFill>
              </a:rPr>
              <a:t>on its </a:t>
            </a:r>
            <a:r>
              <a:rPr lang="en-US" sz="2600" dirty="0">
                <a:solidFill>
                  <a:schemeClr val="tx1"/>
                </a:solidFill>
              </a:rPr>
              <a:t>own </a:t>
            </a:r>
            <a:endParaRPr lang="en-US" sz="2600" dirty="0" smtClean="0">
              <a:solidFill>
                <a:schemeClr val="tx1"/>
              </a:solidFill>
            </a:endParaRPr>
          </a:p>
          <a:p>
            <a:pPr lvl="0"/>
            <a:r>
              <a:rPr lang="en-US" sz="2600" u="sng" dirty="0" smtClean="0">
                <a:solidFill>
                  <a:schemeClr val="tx1"/>
                </a:solidFill>
              </a:rPr>
              <a:t>Ensure</a:t>
            </a:r>
            <a:r>
              <a:rPr lang="en-US" sz="2600" baseline="0" dirty="0" smtClean="0">
                <a:solidFill>
                  <a:schemeClr val="tx1"/>
                </a:solidFill>
              </a:rPr>
              <a:t> that any customer agency </a:t>
            </a:r>
            <a:r>
              <a:rPr lang="en-US" sz="2600" dirty="0" smtClean="0">
                <a:solidFill>
                  <a:schemeClr val="tx1"/>
                </a:solidFill>
              </a:rPr>
              <a:t> </a:t>
            </a:r>
            <a:r>
              <a:rPr lang="en-US" sz="2600" dirty="0">
                <a:solidFill>
                  <a:schemeClr val="tx1"/>
                </a:solidFill>
              </a:rPr>
              <a:t>component(s) </a:t>
            </a:r>
            <a:r>
              <a:rPr lang="en-US" sz="2600" dirty="0" smtClean="0">
                <a:solidFill>
                  <a:schemeClr val="tx1"/>
                </a:solidFill>
              </a:rPr>
              <a:t>have: </a:t>
            </a:r>
          </a:p>
          <a:p>
            <a:pPr lvl="1"/>
            <a:r>
              <a:rPr lang="en-US" sz="2200" dirty="0" smtClean="0">
                <a:solidFill>
                  <a:schemeClr val="tx1"/>
                </a:solidFill>
              </a:rPr>
              <a:t>Developed </a:t>
            </a:r>
            <a:r>
              <a:rPr lang="en-US" sz="2200" dirty="0">
                <a:solidFill>
                  <a:schemeClr val="tx1"/>
                </a:solidFill>
              </a:rPr>
              <a:t>a continued plan to provide the required data </a:t>
            </a:r>
            <a:r>
              <a:rPr lang="en-US" sz="2200" b="1" i="1" dirty="0" smtClean="0">
                <a:solidFill>
                  <a:schemeClr val="tx1"/>
                </a:solidFill>
              </a:rPr>
              <a:t>and</a:t>
            </a:r>
          </a:p>
          <a:p>
            <a:pPr lvl="1">
              <a:spcBef>
                <a:spcPts val="1200"/>
              </a:spcBef>
            </a:pPr>
            <a:r>
              <a:rPr lang="en-US" sz="2200" dirty="0" smtClean="0">
                <a:solidFill>
                  <a:schemeClr val="tx1"/>
                </a:solidFill>
              </a:rPr>
              <a:t>Communicated </a:t>
            </a:r>
            <a:r>
              <a:rPr lang="en-US" sz="2200" dirty="0">
                <a:solidFill>
                  <a:schemeClr val="tx1"/>
                </a:solidFill>
              </a:rPr>
              <a:t>the plan to the </a:t>
            </a:r>
            <a:r>
              <a:rPr lang="en-US" sz="2200" dirty="0" smtClean="0">
                <a:solidFill>
                  <a:schemeClr val="tx1"/>
                </a:solidFill>
              </a:rPr>
              <a:t>FSSP</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87</a:t>
            </a:fld>
            <a:endParaRPr lang="en-US" dirty="0"/>
          </a:p>
        </p:txBody>
      </p:sp>
    </p:spTree>
    <p:extLst>
      <p:ext uri="{BB962C8B-B14F-4D97-AF65-F5344CB8AC3E}">
        <p14:creationId xmlns:p14="http://schemas.microsoft.com/office/powerpoint/2010/main" val="132490802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2" fill="hold" nodeType="afterEffect" p14:presetBounceEnd="6000">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14:bounceEnd="6000">
                                          <p:cBhvr additive="base">
                                            <p:cTn id="38"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6000">
                                          <p:cBhvr additive="base">
                                            <p:cTn id="3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2" fill="hold" nodeType="afterEffect" p14:presetBounceEnd="6000">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14:bounceEnd="6000">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6000">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2"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2"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12462"/>
            <a:ext cx="8911687" cy="1280890"/>
          </a:xfrm>
        </p:spPr>
        <p:txBody>
          <a:bodyPr/>
          <a:lstStyle/>
          <a:p>
            <a:r>
              <a:rPr lang="en-US" dirty="0"/>
              <a:t>FSSP Audit Steps (Cont’d)</a:t>
            </a:r>
          </a:p>
        </p:txBody>
      </p:sp>
      <p:sp>
        <p:nvSpPr>
          <p:cNvPr id="3" name="Content Placeholder 2"/>
          <p:cNvSpPr>
            <a:spLocks noGrp="1"/>
          </p:cNvSpPr>
          <p:nvPr>
            <p:ph idx="1"/>
          </p:nvPr>
        </p:nvSpPr>
        <p:spPr>
          <a:xfrm>
            <a:off x="2589212" y="1487622"/>
            <a:ext cx="8915400" cy="4958147"/>
          </a:xfrm>
        </p:spPr>
        <p:txBody>
          <a:bodyPr>
            <a:normAutofit lnSpcReduction="10000"/>
          </a:bodyPr>
          <a:lstStyle/>
          <a:p>
            <a:pPr lvl="0">
              <a:lnSpc>
                <a:spcPct val="110000"/>
              </a:lnSpc>
            </a:pPr>
            <a:r>
              <a:rPr lang="en-US" sz="2600" u="sng" dirty="0"/>
              <a:t>Determine</a:t>
            </a:r>
            <a:r>
              <a:rPr lang="en-US" sz="2600" dirty="0"/>
              <a:t> if customer agency component(s) </a:t>
            </a:r>
            <a:r>
              <a:rPr lang="en-US" sz="2600" dirty="0">
                <a:solidFill>
                  <a:schemeClr val="tx1"/>
                </a:solidFill>
              </a:rPr>
              <a:t>receive notification from the FSSPs of any further business process changes needed</a:t>
            </a:r>
          </a:p>
          <a:p>
            <a:pPr lvl="1"/>
            <a:r>
              <a:rPr lang="en-US" sz="2200" dirty="0" smtClean="0">
                <a:solidFill>
                  <a:schemeClr val="tx1"/>
                </a:solidFill>
              </a:rPr>
              <a:t>Changes </a:t>
            </a:r>
            <a:r>
              <a:rPr lang="en-US" sz="2200" dirty="0">
                <a:solidFill>
                  <a:schemeClr val="tx1"/>
                </a:solidFill>
              </a:rPr>
              <a:t>to business processes </a:t>
            </a:r>
          </a:p>
          <a:p>
            <a:pPr lvl="0">
              <a:lnSpc>
                <a:spcPct val="110000"/>
              </a:lnSpc>
              <a:spcBef>
                <a:spcPts val="1200"/>
              </a:spcBef>
            </a:pPr>
            <a:r>
              <a:rPr lang="en-US" sz="2600" u="sng" dirty="0"/>
              <a:t>Determine</a:t>
            </a:r>
            <a:r>
              <a:rPr lang="en-US" sz="2600" dirty="0"/>
              <a:t> if customer agency component(s) </a:t>
            </a:r>
            <a:r>
              <a:rPr lang="en-US" sz="2600" dirty="0">
                <a:solidFill>
                  <a:schemeClr val="tx1"/>
                </a:solidFill>
              </a:rPr>
              <a:t>are taking necessary actions to implement any further business changes</a:t>
            </a:r>
          </a:p>
          <a:p>
            <a:pPr lvl="0">
              <a:lnSpc>
                <a:spcPct val="110000"/>
              </a:lnSpc>
              <a:spcBef>
                <a:spcPts val="1200"/>
              </a:spcBef>
            </a:pPr>
            <a:r>
              <a:rPr lang="en-US" sz="2600" u="sng" dirty="0">
                <a:solidFill>
                  <a:schemeClr val="tx1"/>
                </a:solidFill>
              </a:rPr>
              <a:t>If the FSSP </a:t>
            </a:r>
            <a:r>
              <a:rPr lang="en-US" sz="2600" dirty="0">
                <a:solidFill>
                  <a:schemeClr val="tx1"/>
                </a:solidFill>
              </a:rPr>
              <a:t>submits DATA Act information on behalf of the customer:</a:t>
            </a:r>
          </a:p>
          <a:p>
            <a:pPr lvl="1"/>
            <a:r>
              <a:rPr lang="en-US" sz="2200" dirty="0"/>
              <a:t>How does the FSSO make the submission</a:t>
            </a:r>
            <a:r>
              <a:rPr lang="en-US" sz="2200" dirty="0">
                <a:solidFill>
                  <a:schemeClr val="tx1"/>
                </a:solidFill>
              </a:rPr>
              <a:t>?</a:t>
            </a:r>
          </a:p>
          <a:p>
            <a:pPr lvl="1">
              <a:defRPr/>
            </a:pPr>
            <a:r>
              <a:rPr lang="en-US" sz="2200" dirty="0"/>
              <a:t>How does the agency SAO certify the data?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88</a:t>
            </a:fld>
            <a:endParaRPr lang="en-US" dirty="0"/>
          </a:p>
        </p:txBody>
      </p:sp>
    </p:spTree>
    <p:extLst>
      <p:ext uri="{BB962C8B-B14F-4D97-AF65-F5344CB8AC3E}">
        <p14:creationId xmlns:p14="http://schemas.microsoft.com/office/powerpoint/2010/main" val="245250777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6000">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14:bounceEnd="6000">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6000">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 presetClass="entr" presetSubtype="2" fill="hold" nodeType="afterEffect" p14:presetBounceEnd="6000">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14:bounceEnd="6000">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6000">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nodeType="afterEffect" p14:presetBounceEnd="6000">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14:bounceEnd="6000">
                                          <p:cBhvr additive="base">
                                            <p:cTn id="41"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6000">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 presetClass="entr" presetSubtype="2"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 (Cont’d)</a:t>
            </a:r>
            <a:endParaRPr lang="en-US" dirty="0"/>
          </a:p>
        </p:txBody>
      </p:sp>
      <p:sp>
        <p:nvSpPr>
          <p:cNvPr id="3" name="Content Placeholder 2"/>
          <p:cNvSpPr>
            <a:spLocks noGrp="1"/>
          </p:cNvSpPr>
          <p:nvPr>
            <p:ph idx="1"/>
          </p:nvPr>
        </p:nvSpPr>
        <p:spPr>
          <a:xfrm>
            <a:off x="2360611" y="1657663"/>
            <a:ext cx="9376313" cy="4550664"/>
          </a:xfrm>
        </p:spPr>
        <p:txBody>
          <a:bodyPr>
            <a:normAutofit/>
          </a:bodyPr>
          <a:lstStyle/>
          <a:p>
            <a:pPr>
              <a:lnSpc>
                <a:spcPct val="120000"/>
              </a:lnSpc>
            </a:pPr>
            <a:r>
              <a:rPr lang="en-US" sz="2800" dirty="0" smtClean="0"/>
              <a:t>Internal Controls and Risk Assessment</a:t>
            </a:r>
          </a:p>
          <a:p>
            <a:pPr lvl="1">
              <a:spcBef>
                <a:spcPts val="2400"/>
              </a:spcBef>
            </a:pPr>
            <a:r>
              <a:rPr lang="en-US" sz="2600" dirty="0" smtClean="0"/>
              <a:t>Use Section 300 of the OIG Audit Guide</a:t>
            </a:r>
          </a:p>
          <a:p>
            <a:pPr lvl="3">
              <a:spcBef>
                <a:spcPts val="1200"/>
              </a:spcBef>
            </a:pPr>
            <a:r>
              <a:rPr lang="en-US" sz="2400" u="sng" dirty="0" smtClean="0"/>
              <a:t>Determine</a:t>
            </a:r>
            <a:r>
              <a:rPr lang="en-US" sz="2400" dirty="0" smtClean="0"/>
              <a:t> if Agency follows the five components</a:t>
            </a:r>
            <a:r>
              <a:rPr lang="en-US" sz="2400" baseline="0" dirty="0" smtClean="0"/>
              <a:t> and </a:t>
            </a:r>
            <a:r>
              <a:rPr lang="en-US" sz="2400" dirty="0" smtClean="0"/>
              <a:t>17 related </a:t>
            </a:r>
            <a:r>
              <a:rPr lang="en-US" sz="2400" dirty="0" smtClean="0"/>
              <a:t>principles</a:t>
            </a:r>
            <a:endParaRPr lang="en-US" sz="2400" dirty="0" smtClean="0"/>
          </a:p>
          <a:p>
            <a:pPr lvl="3">
              <a:spcBef>
                <a:spcPts val="1200"/>
              </a:spcBef>
            </a:pPr>
            <a:r>
              <a:rPr lang="en-US" sz="2400" u="sng" dirty="0" smtClean="0"/>
              <a:t>Assess</a:t>
            </a:r>
            <a:r>
              <a:rPr lang="en-US" sz="2400" dirty="0"/>
              <a:t> the Agency </a:t>
            </a:r>
            <a:r>
              <a:rPr lang="en-US" sz="2400" dirty="0" smtClean="0"/>
              <a:t>customer controls </a:t>
            </a:r>
            <a:r>
              <a:rPr lang="en-US" sz="2400" dirty="0"/>
              <a:t>in accordance with the Agency/FSSP MOU </a:t>
            </a:r>
            <a:r>
              <a:rPr lang="en-US" sz="2400" dirty="0" smtClean="0"/>
              <a:t>or Service Agreement</a:t>
            </a:r>
            <a:endParaRPr lang="en-US" sz="2400" dirty="0" smtClean="0"/>
          </a:p>
          <a:p>
            <a:pPr lvl="3">
              <a:spcBef>
                <a:spcPts val="1200"/>
              </a:spcBef>
            </a:pPr>
            <a:r>
              <a:rPr lang="en-US" sz="2400" u="sng" dirty="0" smtClean="0"/>
              <a:t>Review</a:t>
            </a:r>
            <a:r>
              <a:rPr lang="en-US" sz="2400" dirty="0" smtClean="0"/>
              <a:t> </a:t>
            </a:r>
            <a:r>
              <a:rPr lang="en-US" sz="2400" dirty="0" smtClean="0"/>
              <a:t>DQP in relation to DATA Act</a:t>
            </a:r>
            <a:r>
              <a:rPr lang="en-US" sz="2400" baseline="0" dirty="0" smtClean="0"/>
              <a:t> objectives</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89</a:t>
            </a:fld>
            <a:endParaRPr lang="en-US" dirty="0"/>
          </a:p>
        </p:txBody>
      </p:sp>
    </p:spTree>
    <p:extLst>
      <p:ext uri="{BB962C8B-B14F-4D97-AF65-F5344CB8AC3E}">
        <p14:creationId xmlns:p14="http://schemas.microsoft.com/office/powerpoint/2010/main" val="813356468"/>
      </p:ext>
    </p:extLst>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fill="hold" nodeType="afterEffect" p14:presetBounceEnd="10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14:presetBounceEnd="10000">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14:presetBounceEnd="10000">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14:bounceEnd="10000">
                                          <p:cBhvr additive="base">
                                            <p:cTn id="32"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10000">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Objectives</a:t>
            </a:r>
            <a:endParaRPr lang="en-US" dirty="0"/>
          </a:p>
        </p:txBody>
      </p:sp>
      <p:sp>
        <p:nvSpPr>
          <p:cNvPr id="3" name="Content Placeholder 2"/>
          <p:cNvSpPr>
            <a:spLocks noGrp="1"/>
          </p:cNvSpPr>
          <p:nvPr>
            <p:ph idx="1"/>
          </p:nvPr>
        </p:nvSpPr>
        <p:spPr>
          <a:xfrm>
            <a:off x="2589212" y="2243682"/>
            <a:ext cx="8915400" cy="4601308"/>
          </a:xfrm>
        </p:spPr>
        <p:txBody>
          <a:bodyPr>
            <a:normAutofit/>
          </a:bodyPr>
          <a:lstStyle/>
          <a:p>
            <a:pPr>
              <a:lnSpc>
                <a:spcPct val="90000"/>
              </a:lnSpc>
            </a:pPr>
            <a:r>
              <a:rPr lang="en-US" sz="2600" dirty="0" smtClean="0"/>
              <a:t>Assess </a:t>
            </a:r>
            <a:r>
              <a:rPr lang="en-US" sz="2600" dirty="0"/>
              <a:t>the </a:t>
            </a:r>
            <a:r>
              <a:rPr lang="en-US" sz="2600" dirty="0" smtClean="0"/>
              <a:t>completeness</a:t>
            </a:r>
            <a:r>
              <a:rPr lang="en-US" sz="2600" dirty="0"/>
              <a:t>, accuracy, timeliness, and quality of the financial and award data submitted for publication on </a:t>
            </a:r>
            <a:r>
              <a:rPr lang="en-US" sz="2600" dirty="0" smtClean="0"/>
              <a:t>USASpending.gov; </a:t>
            </a:r>
            <a:r>
              <a:rPr lang="en-US" sz="2600" dirty="0"/>
              <a:t>and </a:t>
            </a:r>
            <a:endParaRPr lang="en-US" sz="2600" dirty="0" smtClean="0"/>
          </a:p>
          <a:p>
            <a:pPr marL="0" indent="0">
              <a:lnSpc>
                <a:spcPct val="90000"/>
              </a:lnSpc>
              <a:buNone/>
            </a:pPr>
            <a:endParaRPr lang="en-US" sz="2600" dirty="0" smtClean="0"/>
          </a:p>
          <a:p>
            <a:pPr>
              <a:lnSpc>
                <a:spcPct val="90000"/>
              </a:lnSpc>
            </a:pPr>
            <a:r>
              <a:rPr lang="en-US" sz="2600" dirty="0" smtClean="0"/>
              <a:t>Assess Federal </a:t>
            </a:r>
            <a:r>
              <a:rPr lang="en-US" sz="2600" dirty="0"/>
              <a:t>agency’s implementation and use of the Government-wide financial data standards established by OMB and </a:t>
            </a:r>
            <a:r>
              <a:rPr lang="en-US" sz="2600" dirty="0" smtClean="0"/>
              <a:t>Treasury.</a:t>
            </a:r>
            <a:endParaRPr lang="en-US" sz="2600" dirty="0"/>
          </a:p>
          <a:p>
            <a:pPr marL="457200" lvl="1" indent="0">
              <a:buNone/>
            </a:pPr>
            <a:endParaRPr lang="en-US" sz="2800" dirty="0"/>
          </a:p>
        </p:txBody>
      </p:sp>
      <p:pic>
        <p:nvPicPr>
          <p:cNvPr id="4" name="Picture 3"/>
          <p:cNvPicPr>
            <a:picLocks noChangeAspect="1"/>
          </p:cNvPicPr>
          <p:nvPr/>
        </p:nvPicPr>
        <p:blipFill>
          <a:blip r:embed="rId2"/>
          <a:stretch>
            <a:fillRect/>
          </a:stretch>
        </p:blipFill>
        <p:spPr>
          <a:xfrm>
            <a:off x="213599" y="75422"/>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929332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125" y="329899"/>
            <a:ext cx="8911687" cy="1280890"/>
          </a:xfrm>
        </p:spPr>
        <p:txBody>
          <a:bodyPr/>
          <a:lstStyle/>
          <a:p>
            <a:r>
              <a:rPr lang="en-US" dirty="0"/>
              <a:t>FSSP Audit Steps (Cont’d)</a:t>
            </a:r>
          </a:p>
        </p:txBody>
      </p:sp>
      <p:sp>
        <p:nvSpPr>
          <p:cNvPr id="3" name="Content Placeholder 2"/>
          <p:cNvSpPr>
            <a:spLocks noGrp="1"/>
          </p:cNvSpPr>
          <p:nvPr>
            <p:ph idx="1"/>
          </p:nvPr>
        </p:nvSpPr>
        <p:spPr>
          <a:xfrm>
            <a:off x="2349369" y="1459641"/>
            <a:ext cx="8915400" cy="5293427"/>
          </a:xfrm>
        </p:spPr>
        <p:txBody>
          <a:bodyPr>
            <a:normAutofit fontScale="92500" lnSpcReduction="20000"/>
          </a:bodyPr>
          <a:lstStyle/>
          <a:p>
            <a:pPr marL="0" indent="0">
              <a:buNone/>
            </a:pPr>
            <a:r>
              <a:rPr lang="en-US" sz="3200" b="1" dirty="0"/>
              <a:t>Assessment of FSSP OIG’s DATA Act Work</a:t>
            </a:r>
          </a:p>
          <a:p>
            <a:pPr>
              <a:spcBef>
                <a:spcPts val="3000"/>
              </a:spcBef>
            </a:pPr>
            <a:r>
              <a:rPr lang="en-US" sz="2800" i="1" u="sng" dirty="0"/>
              <a:t>If they </a:t>
            </a:r>
            <a:r>
              <a:rPr lang="en-US" sz="2800" b="1" i="1" u="sng" dirty="0" smtClean="0"/>
              <a:t>have</a:t>
            </a:r>
            <a:r>
              <a:rPr lang="en-US" sz="2800" i="1" u="sng" dirty="0" smtClean="0"/>
              <a:t> performed work</a:t>
            </a:r>
            <a:r>
              <a:rPr lang="en-US" sz="2800" i="1" dirty="0" smtClean="0"/>
              <a:t>:</a:t>
            </a:r>
            <a:endParaRPr lang="en-US" sz="2800" i="1" dirty="0"/>
          </a:p>
          <a:p>
            <a:pPr lvl="1">
              <a:lnSpc>
                <a:spcPct val="110000"/>
              </a:lnSpc>
            </a:pPr>
            <a:r>
              <a:rPr lang="en-US" sz="2400" dirty="0"/>
              <a:t>Inquire after the results of their work and obtain the results up to date of customer IG risk assessment</a:t>
            </a:r>
          </a:p>
          <a:p>
            <a:pPr>
              <a:spcBef>
                <a:spcPts val="3000"/>
              </a:spcBef>
            </a:pPr>
            <a:r>
              <a:rPr lang="en-US" sz="2800" i="1" u="sng" dirty="0"/>
              <a:t>If they have </a:t>
            </a:r>
            <a:r>
              <a:rPr lang="en-US" sz="2800" i="1" u="sng" dirty="0" smtClean="0"/>
              <a:t>performed </a:t>
            </a:r>
            <a:r>
              <a:rPr lang="en-US" sz="2800" b="1" i="1" u="sng" dirty="0" smtClean="0"/>
              <a:t>no</a:t>
            </a:r>
            <a:r>
              <a:rPr lang="en-US" sz="2800" i="1" u="sng" dirty="0" smtClean="0"/>
              <a:t> work</a:t>
            </a:r>
            <a:r>
              <a:rPr lang="en-US" sz="2800" i="1" dirty="0" smtClean="0"/>
              <a:t>:</a:t>
            </a:r>
            <a:endParaRPr lang="en-US" sz="2800" i="1" dirty="0"/>
          </a:p>
          <a:p>
            <a:pPr lvl="1"/>
            <a:r>
              <a:rPr lang="en-US" sz="2400" dirty="0"/>
              <a:t>Document that no work was performed.</a:t>
            </a:r>
          </a:p>
          <a:p>
            <a:pPr>
              <a:spcBef>
                <a:spcPts val="3000"/>
              </a:spcBef>
            </a:pPr>
            <a:r>
              <a:rPr lang="en-US" sz="2800" i="1" u="sng" dirty="0"/>
              <a:t>If they </a:t>
            </a:r>
            <a:r>
              <a:rPr lang="en-US" sz="2800" i="1" u="sng" dirty="0" smtClean="0"/>
              <a:t>have </a:t>
            </a:r>
            <a:r>
              <a:rPr lang="en-US" sz="2800" b="1" i="1" u="sng" dirty="0" smtClean="0"/>
              <a:t>plans</a:t>
            </a:r>
            <a:r>
              <a:rPr lang="en-US" sz="2800" i="1" u="sng" dirty="0" smtClean="0"/>
              <a:t> for work</a:t>
            </a:r>
            <a:r>
              <a:rPr lang="en-US" sz="2800" i="1" dirty="0" smtClean="0"/>
              <a:t>:</a:t>
            </a:r>
            <a:endParaRPr lang="en-US" sz="2800" i="1" dirty="0"/>
          </a:p>
          <a:p>
            <a:pPr lvl="1">
              <a:lnSpc>
                <a:spcPct val="110000"/>
              </a:lnSpc>
            </a:pPr>
            <a:r>
              <a:rPr lang="en-US" sz="2400" dirty="0"/>
              <a:t>Inquire into the steps and amount to avoid duplication of effort</a:t>
            </a:r>
          </a:p>
          <a:p>
            <a:pPr lvl="1">
              <a:lnSpc>
                <a:spcPct val="110000"/>
              </a:lnSpc>
            </a:pPr>
            <a:r>
              <a:rPr lang="en-US" sz="2400" dirty="0"/>
              <a:t>Request FSSP OIGs share audit progress and findings during customer OIG audit </a:t>
            </a:r>
            <a:r>
              <a:rPr lang="en-US" sz="2400" dirty="0" smtClean="0"/>
              <a:t>activities</a:t>
            </a:r>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90</a:t>
            </a:fld>
            <a:endParaRPr lang="en-US" dirty="0"/>
          </a:p>
        </p:txBody>
      </p:sp>
      <p:pic>
        <p:nvPicPr>
          <p:cNvPr id="5" name="Picture 4"/>
          <p:cNvPicPr>
            <a:picLocks noChangeAspect="1"/>
          </p:cNvPicPr>
          <p:nvPr/>
        </p:nvPicPr>
        <p:blipFill>
          <a:blip r:embed="rId3"/>
          <a:stretch>
            <a:fillRect/>
          </a:stretch>
        </p:blipFill>
        <p:spPr>
          <a:xfrm>
            <a:off x="239976" y="121166"/>
            <a:ext cx="2603218" cy="548688"/>
          </a:xfrm>
          <a:prstGeom prst="rect">
            <a:avLst/>
          </a:prstGeom>
        </p:spPr>
      </p:pic>
    </p:spTree>
    <p:extLst>
      <p:ext uri="{BB962C8B-B14F-4D97-AF65-F5344CB8AC3E}">
        <p14:creationId xmlns:p14="http://schemas.microsoft.com/office/powerpoint/2010/main" val="325961143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2" presetClass="entr" presetSubtype="2" fill="hold" nodeType="afterEffect" p14:presetBounceEnd="6000">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14:bounceEnd="6000">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6000">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2" presetClass="entr" presetSubtype="2" fill="hold" nodeType="afterEffect" p14:presetBounceEnd="6000">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14:bounceEnd="6000">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6000">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2" presetClass="entr" presetSubtype="2" fill="hold" nodeType="afterEffect" p14:presetBounceEnd="6000">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14:bounceEnd="6000">
                                          <p:cBhvr additive="base">
                                            <p:cTn id="40"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6000">
                                          <p:cBhvr additive="base">
                                            <p:cTn id="4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2" fill="hold" nodeType="afterEffect" p14:presetBounceEnd="6000">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14:bounceEnd="6000">
                                          <p:cBhvr additive="base">
                                            <p:cTn id="45" dur="500" fill="hold"/>
                                            <p:tgtEl>
                                              <p:spTgt spid="3">
                                                <p:txEl>
                                                  <p:pRg st="7" end="7"/>
                                                </p:txEl>
                                              </p:spTgt>
                                            </p:tgtEl>
                                            <p:attrNameLst>
                                              <p:attrName>ppt_x</p:attrName>
                                            </p:attrNameLst>
                                          </p:cBhvr>
                                          <p:tavLst>
                                            <p:tav tm="0">
                                              <p:val>
                                                <p:strVal val="1+#ppt_w/2"/>
                                              </p:val>
                                            </p:tav>
                                            <p:tav tm="100000">
                                              <p:val>
                                                <p:strVal val="#ppt_x"/>
                                              </p:val>
                                            </p:tav>
                                          </p:tavLst>
                                        </p:anim>
                                        <p:anim calcmode="lin" valueType="num" p14:bounceEnd="6000">
                                          <p:cBhvr additive="base">
                                            <p:cTn id="4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2" presetClass="entr" presetSubtype="2"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2"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 (Cont’d)</a:t>
            </a:r>
            <a:endParaRPr lang="en-US" dirty="0"/>
          </a:p>
        </p:txBody>
      </p:sp>
      <p:sp>
        <p:nvSpPr>
          <p:cNvPr id="3" name="Content Placeholder 2"/>
          <p:cNvSpPr>
            <a:spLocks noGrp="1"/>
          </p:cNvSpPr>
          <p:nvPr>
            <p:ph idx="1"/>
          </p:nvPr>
        </p:nvSpPr>
        <p:spPr>
          <a:xfrm>
            <a:off x="2476500" y="1631091"/>
            <a:ext cx="9376313" cy="4787997"/>
          </a:xfrm>
        </p:spPr>
        <p:txBody>
          <a:bodyPr>
            <a:normAutofit/>
          </a:bodyPr>
          <a:lstStyle/>
          <a:p>
            <a:pPr>
              <a:lnSpc>
                <a:spcPct val="120000"/>
              </a:lnSpc>
            </a:pPr>
            <a:r>
              <a:rPr lang="en-US" sz="3600" dirty="0" smtClean="0"/>
              <a:t>Implementation Issues with FSSP</a:t>
            </a:r>
          </a:p>
          <a:p>
            <a:pPr lvl="1">
              <a:spcBef>
                <a:spcPts val="3000"/>
              </a:spcBef>
            </a:pPr>
            <a:r>
              <a:rPr lang="en-US" sz="2600" dirty="0" smtClean="0"/>
              <a:t>Document</a:t>
            </a:r>
          </a:p>
          <a:p>
            <a:pPr lvl="3">
              <a:spcBef>
                <a:spcPts val="1200"/>
              </a:spcBef>
            </a:pPr>
            <a:r>
              <a:rPr lang="en-US" sz="2200" dirty="0" smtClean="0"/>
              <a:t>The issues encountered</a:t>
            </a:r>
          </a:p>
          <a:p>
            <a:pPr lvl="3">
              <a:spcBef>
                <a:spcPts val="1200"/>
              </a:spcBef>
            </a:pPr>
            <a:r>
              <a:rPr lang="en-US" sz="2200" dirty="0" smtClean="0"/>
              <a:t>How the issues were identified and reported</a:t>
            </a:r>
          </a:p>
          <a:p>
            <a:pPr lvl="1">
              <a:spcBef>
                <a:spcPts val="3000"/>
              </a:spcBef>
            </a:pPr>
            <a:r>
              <a:rPr lang="en-US" sz="2600" dirty="0" smtClean="0"/>
              <a:t>Analyze &amp; Document</a:t>
            </a:r>
          </a:p>
          <a:p>
            <a:pPr lvl="3">
              <a:spcBef>
                <a:spcPts val="1200"/>
              </a:spcBef>
            </a:pPr>
            <a:r>
              <a:rPr lang="en-US" sz="2200" dirty="0" smtClean="0"/>
              <a:t>Impact of issues on DATA Act compliance</a:t>
            </a:r>
          </a:p>
          <a:p>
            <a:pPr lvl="3">
              <a:spcBef>
                <a:spcPts val="1200"/>
              </a:spcBef>
            </a:pPr>
            <a:r>
              <a:rPr lang="en-US" sz="2200" dirty="0" smtClean="0"/>
              <a:t>What has been done to mitigate issues</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91</a:t>
            </a:fld>
            <a:endParaRPr lang="en-US" dirty="0"/>
          </a:p>
        </p:txBody>
      </p:sp>
    </p:spTree>
    <p:extLst>
      <p:ext uri="{BB962C8B-B14F-4D97-AF65-F5344CB8AC3E}">
        <p14:creationId xmlns:p14="http://schemas.microsoft.com/office/powerpoint/2010/main" val="2606745039"/>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fill="hold" nodeType="afterEffect" p14:presetBounceEnd="10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14:presetBounceEnd="10000">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14:bounceEnd="10000">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10000">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 presetClass="entr" presetSubtype="2" fill="hold" nodeType="afterEffect" p14:presetBounceEnd="10000">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39"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14:presetBounceEnd="10000">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44"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4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 presetClass="entr" presetSubtype="2"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FSSP Audit Steps (Cont’d)</a:t>
            </a:r>
            <a:endParaRPr lang="en-US" dirty="0"/>
          </a:p>
        </p:txBody>
      </p:sp>
      <p:sp>
        <p:nvSpPr>
          <p:cNvPr id="3" name="Content Placeholder 2"/>
          <p:cNvSpPr>
            <a:spLocks noGrp="1"/>
          </p:cNvSpPr>
          <p:nvPr>
            <p:ph idx="1"/>
          </p:nvPr>
        </p:nvSpPr>
        <p:spPr>
          <a:xfrm>
            <a:off x="2413000" y="1447800"/>
            <a:ext cx="9376313" cy="5175422"/>
          </a:xfrm>
        </p:spPr>
        <p:txBody>
          <a:bodyPr>
            <a:normAutofit/>
          </a:bodyPr>
          <a:lstStyle/>
          <a:p>
            <a:pPr>
              <a:lnSpc>
                <a:spcPct val="120000"/>
              </a:lnSpc>
            </a:pPr>
            <a:r>
              <a:rPr lang="en-US" sz="3000" dirty="0" smtClean="0"/>
              <a:t>Review of the FSSP SSAE 18 Service Organization Control (SOC Report)</a:t>
            </a:r>
          </a:p>
          <a:p>
            <a:pPr lvl="1">
              <a:spcBef>
                <a:spcPts val="1800"/>
              </a:spcBef>
            </a:pPr>
            <a:r>
              <a:rPr lang="en-US" sz="2600" dirty="0" smtClean="0"/>
              <a:t>Use GAO/CIGIE’s Financial Audit Manual</a:t>
            </a:r>
          </a:p>
          <a:p>
            <a:pPr lvl="3">
              <a:spcBef>
                <a:spcPts val="1200"/>
              </a:spcBef>
            </a:pPr>
            <a:r>
              <a:rPr lang="en-US" sz="2200" dirty="0" smtClean="0"/>
              <a:t>Section 640 &amp; 640A</a:t>
            </a:r>
          </a:p>
          <a:p>
            <a:pPr lvl="1">
              <a:spcBef>
                <a:spcPts val="1800"/>
              </a:spcBef>
            </a:pPr>
            <a:r>
              <a:rPr lang="en-US" sz="2600" dirty="0" smtClean="0"/>
              <a:t>Assess impact of findings</a:t>
            </a:r>
          </a:p>
          <a:p>
            <a:pPr lvl="1">
              <a:spcBef>
                <a:spcPts val="1800"/>
              </a:spcBef>
            </a:pPr>
            <a:r>
              <a:rPr lang="en-US" sz="2600" dirty="0" smtClean="0"/>
              <a:t>Assess corrective actions if any</a:t>
            </a:r>
          </a:p>
          <a:p>
            <a:pPr lvl="1">
              <a:spcBef>
                <a:spcPts val="1800"/>
              </a:spcBef>
            </a:pPr>
            <a:r>
              <a:rPr lang="en-US" sz="2600" dirty="0" smtClean="0"/>
              <a:t>Compare data</a:t>
            </a:r>
          </a:p>
          <a:p>
            <a:pPr lvl="3">
              <a:spcBef>
                <a:spcPts val="1200"/>
              </a:spcBef>
            </a:pPr>
            <a:r>
              <a:rPr lang="en-US" sz="2200" dirty="0" smtClean="0"/>
              <a:t>Submitted to Broker</a:t>
            </a:r>
          </a:p>
          <a:p>
            <a:pPr lvl="3">
              <a:spcBef>
                <a:spcPts val="1200"/>
              </a:spcBef>
            </a:pPr>
            <a:r>
              <a:rPr lang="en-US" sz="2200" dirty="0" smtClean="0"/>
              <a:t>Exported to Agency systems</a:t>
            </a:r>
          </a:p>
        </p:txBody>
      </p:sp>
      <p:pic>
        <p:nvPicPr>
          <p:cNvPr id="4" name="Picture 3"/>
          <p:cNvPicPr>
            <a:picLocks noChangeAspect="1"/>
          </p:cNvPicPr>
          <p:nvPr/>
        </p:nvPicPr>
        <p:blipFill>
          <a:blip r:embed="rId3"/>
          <a:stretch>
            <a:fillRect/>
          </a:stretch>
        </p:blipFill>
        <p:spPr>
          <a:xfrm>
            <a:off x="239976" y="121166"/>
            <a:ext cx="2603218" cy="548688"/>
          </a:xfrm>
          <a:prstGeom prst="rect">
            <a:avLst/>
          </a:prstGeom>
        </p:spPr>
      </p:pic>
      <p:sp>
        <p:nvSpPr>
          <p:cNvPr id="5" name="TextBox 4"/>
          <p:cNvSpPr txBox="1"/>
          <p:nvPr/>
        </p:nvSpPr>
        <p:spPr>
          <a:xfrm>
            <a:off x="11011343" y="300944"/>
            <a:ext cx="635619" cy="646331"/>
          </a:xfrm>
          <a:prstGeom prst="rect">
            <a:avLst/>
          </a:prstGeom>
          <a:noFill/>
          <a:ln w="28575">
            <a:solidFill>
              <a:srgbClr val="FF0000"/>
            </a:solidFill>
          </a:ln>
        </p:spPr>
        <p:txBody>
          <a:bodyPr wrap="square" rtlCol="0">
            <a:spAutoFit/>
          </a:bodyPr>
          <a:lstStyle/>
          <a:p>
            <a:r>
              <a:rPr lang="en-US" b="1" dirty="0" smtClean="0">
                <a:solidFill>
                  <a:srgbClr val="FF0000"/>
                </a:solidFill>
              </a:rPr>
              <a:t>CPE#25</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92</a:t>
            </a:fld>
            <a:endParaRPr lang="en-US" dirty="0"/>
          </a:p>
        </p:txBody>
      </p:sp>
    </p:spTree>
    <p:extLst>
      <p:ext uri="{BB962C8B-B14F-4D97-AF65-F5344CB8AC3E}">
        <p14:creationId xmlns:p14="http://schemas.microsoft.com/office/powerpoint/2010/main" val="4194412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3613" y="1981200"/>
            <a:ext cx="8915399" cy="2262781"/>
          </a:xfrm>
        </p:spPr>
        <p:txBody>
          <a:bodyPr>
            <a:normAutofit/>
          </a:bodyPr>
          <a:lstStyle/>
          <a:p>
            <a:pPr algn="ctr"/>
            <a:r>
              <a:rPr lang="en-US" sz="6000" i="1" dirty="0" smtClean="0"/>
              <a:t>Reporting</a:t>
            </a:r>
            <a:endParaRPr lang="en-US" sz="6000"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7531" y="247182"/>
            <a:ext cx="6747694" cy="114113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93</a:t>
            </a:fld>
            <a:endParaRPr lang="en-US" dirty="0"/>
          </a:p>
        </p:txBody>
      </p:sp>
    </p:spTree>
    <p:extLst>
      <p:ext uri="{BB962C8B-B14F-4D97-AF65-F5344CB8AC3E}">
        <p14:creationId xmlns:p14="http://schemas.microsoft.com/office/powerpoint/2010/main" val="24712179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iterate type="lt">
                                    <p:tmPct val="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a:xfrm>
            <a:off x="2592925" y="1905000"/>
            <a:ext cx="9196388" cy="4769709"/>
          </a:xfrm>
        </p:spPr>
        <p:txBody>
          <a:bodyPr>
            <a:normAutofit/>
          </a:bodyPr>
          <a:lstStyle/>
          <a:p>
            <a:r>
              <a:rPr lang="en-US" sz="2600" dirty="0" smtClean="0"/>
              <a:t>Reports should conform to GAGAS standards and contain the results of the engagement team’s assessment of:</a:t>
            </a:r>
          </a:p>
          <a:p>
            <a:pPr lvl="1">
              <a:spcBef>
                <a:spcPts val="3000"/>
              </a:spcBef>
            </a:pPr>
            <a:r>
              <a:rPr lang="en-US" sz="2200" u="sng" dirty="0" smtClean="0"/>
              <a:t>Identified control deficiencies </a:t>
            </a:r>
            <a:r>
              <a:rPr lang="en-US" sz="2200" dirty="0" smtClean="0"/>
              <a:t>that may adversely impact the completeness, timeliness, quality, and accuracy of the data submitted</a:t>
            </a:r>
          </a:p>
          <a:p>
            <a:pPr lvl="1">
              <a:spcBef>
                <a:spcPts val="1200"/>
              </a:spcBef>
            </a:pPr>
            <a:r>
              <a:rPr lang="en-US" sz="2200" u="sng" dirty="0" smtClean="0"/>
              <a:t>Implementation </a:t>
            </a:r>
            <a:r>
              <a:rPr lang="en-US" sz="2200" u="sng" dirty="0"/>
              <a:t>and use </a:t>
            </a:r>
            <a:r>
              <a:rPr lang="en-US" sz="2200" dirty="0"/>
              <a:t>of the data standards by the Federal agency </a:t>
            </a:r>
          </a:p>
          <a:p>
            <a:pPr marL="457200" lvl="1" indent="0">
              <a:buNone/>
            </a:pPr>
            <a:endParaRPr lang="en-US" sz="2400" dirty="0"/>
          </a:p>
          <a:p>
            <a:pPr marL="457200" lvl="1" indent="0">
              <a:buNone/>
            </a:pPr>
            <a:endParaRPr lang="en-US" dirty="0" smtClean="0"/>
          </a:p>
          <a:p>
            <a:pPr lvl="1"/>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94</a:t>
            </a:fld>
            <a:endParaRPr lang="en-US" dirty="0"/>
          </a:p>
        </p:txBody>
      </p:sp>
    </p:spTree>
    <p:extLst>
      <p:ext uri="{BB962C8B-B14F-4D97-AF65-F5344CB8AC3E}">
        <p14:creationId xmlns:p14="http://schemas.microsoft.com/office/powerpoint/2010/main" val="4136695757"/>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14:presetBounceEnd="10000">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14:bounceEnd="10000">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10000">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10000">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14:bounceEnd="10000">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10000">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194" y="395510"/>
            <a:ext cx="8911687" cy="1280890"/>
          </a:xfrm>
        </p:spPr>
        <p:txBody>
          <a:bodyPr/>
          <a:lstStyle/>
          <a:p>
            <a:r>
              <a:rPr lang="en-US" dirty="0" smtClean="0"/>
              <a:t>Reporting, Cont’d.</a:t>
            </a:r>
            <a:endParaRPr lang="en-US" dirty="0"/>
          </a:p>
        </p:txBody>
      </p:sp>
      <p:sp>
        <p:nvSpPr>
          <p:cNvPr id="3" name="Content Placeholder 2"/>
          <p:cNvSpPr>
            <a:spLocks noGrp="1"/>
          </p:cNvSpPr>
          <p:nvPr>
            <p:ph idx="1"/>
          </p:nvPr>
        </p:nvSpPr>
        <p:spPr>
          <a:xfrm>
            <a:off x="1406524" y="1404254"/>
            <a:ext cx="10467976" cy="5453745"/>
          </a:xfrm>
        </p:spPr>
        <p:txBody>
          <a:bodyPr>
            <a:normAutofit fontScale="92500"/>
          </a:bodyPr>
          <a:lstStyle/>
          <a:p>
            <a:r>
              <a:rPr lang="en-US" sz="2800" dirty="0" smtClean="0"/>
              <a:t>Reports should conform to GAGAS standards and contain the results of the engagement team’s assessment of:</a:t>
            </a:r>
          </a:p>
          <a:p>
            <a:pPr lvl="1"/>
            <a:r>
              <a:rPr lang="en-US" sz="2600" dirty="0" smtClean="0"/>
              <a:t>Completeness, timeliness, accuracy, and quality of DATA Act submission. </a:t>
            </a:r>
          </a:p>
          <a:p>
            <a:pPr lvl="2">
              <a:buClr>
                <a:srgbClr val="066425"/>
              </a:buClr>
            </a:pPr>
            <a:r>
              <a:rPr lang="en-US" sz="2400" dirty="0" smtClean="0"/>
              <a:t>Results of summary-level testing of Files A and B</a:t>
            </a:r>
          </a:p>
          <a:p>
            <a:pPr lvl="2">
              <a:buClr>
                <a:srgbClr val="195F0B"/>
              </a:buClr>
            </a:pPr>
            <a:r>
              <a:rPr lang="en-US" sz="2400" dirty="0" smtClean="0"/>
              <a:t>Projected Error rates for completeness, accuracy, and timeliness of data sampled</a:t>
            </a:r>
          </a:p>
          <a:p>
            <a:pPr lvl="2">
              <a:buClr>
                <a:srgbClr val="0C5E14"/>
              </a:buClr>
            </a:pPr>
            <a:r>
              <a:rPr lang="en-US" sz="2400" dirty="0" smtClean="0"/>
              <a:t>Final determination of data quality  </a:t>
            </a:r>
          </a:p>
          <a:p>
            <a:pPr lvl="2">
              <a:buClr>
                <a:srgbClr val="0E5C28"/>
              </a:buClr>
            </a:pPr>
            <a:r>
              <a:rPr lang="en-US" sz="2400" dirty="0" smtClean="0"/>
              <a:t>Supplemental (non-projected) reporting of results of data sampled </a:t>
            </a:r>
          </a:p>
          <a:p>
            <a:pPr lvl="3">
              <a:buClr>
                <a:srgbClr val="FF0000"/>
              </a:buClr>
            </a:pPr>
            <a:r>
              <a:rPr lang="en-US" sz="2200" dirty="0" smtClean="0"/>
              <a:t>Data Element Analysis</a:t>
            </a:r>
          </a:p>
          <a:p>
            <a:pPr lvl="3">
              <a:buClr>
                <a:srgbClr val="FF0000"/>
              </a:buClr>
            </a:pPr>
            <a:r>
              <a:rPr lang="en-US" sz="2200" dirty="0" smtClean="0"/>
              <a:t>Analysis of the Accuracy of Dollar Value-related Data Elements</a:t>
            </a:r>
          </a:p>
          <a:p>
            <a:pPr lvl="3">
              <a:buClr>
                <a:srgbClr val="FF0000"/>
              </a:buClr>
            </a:pPr>
            <a:r>
              <a:rPr lang="en-US" sz="2200" dirty="0" smtClean="0"/>
              <a:t>Analysis of Errors in Data Elements Not-Attributable to the Agency</a:t>
            </a:r>
            <a:endParaRPr lang="en-US" sz="2200" dirty="0"/>
          </a:p>
          <a:p>
            <a:pPr marL="457200" lvl="1" indent="0">
              <a:buNone/>
            </a:pPr>
            <a:endParaRPr lang="en-US" dirty="0" smtClean="0"/>
          </a:p>
          <a:p>
            <a:pPr lvl="1"/>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95</a:t>
            </a:fld>
            <a:endParaRPr lang="en-US" dirty="0"/>
          </a:p>
        </p:txBody>
      </p:sp>
    </p:spTree>
    <p:extLst>
      <p:ext uri="{BB962C8B-B14F-4D97-AF65-F5344CB8AC3E}">
        <p14:creationId xmlns:p14="http://schemas.microsoft.com/office/powerpoint/2010/main" val="275563777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 presetClass="entr" presetSubtype="2" fill="hold" nodeType="afterEffect" p14:presetBounceEnd="10000">
                                      <p:stCondLst>
                                        <p:cond delay="50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48"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4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nodeType="afterEffect" p14:presetBounceEnd="10000">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14:bounceEnd="10000">
                                          <p:cBhvr additive="base">
                                            <p:cTn id="53" dur="500" fill="hold"/>
                                            <p:tgtEl>
                                              <p:spTgt spid="3">
                                                <p:txEl>
                                                  <p:pRg st="7" end="7"/>
                                                </p:txEl>
                                              </p:spTgt>
                                            </p:tgtEl>
                                            <p:attrNameLst>
                                              <p:attrName>ppt_x</p:attrName>
                                            </p:attrNameLst>
                                          </p:cBhvr>
                                          <p:tavLst>
                                            <p:tav tm="0">
                                              <p:val>
                                                <p:strVal val="1+#ppt_w/2"/>
                                              </p:val>
                                            </p:tav>
                                            <p:tav tm="100000">
                                              <p:val>
                                                <p:strVal val="#ppt_x"/>
                                              </p:val>
                                            </p:tav>
                                          </p:tavLst>
                                        </p:anim>
                                        <p:anim calcmode="lin" valueType="num" p14:bounceEnd="10000">
                                          <p:cBhvr additive="base">
                                            <p:cTn id="5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2" fill="hold" nodeType="afterEffect" p14:presetBounceEnd="10000">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14:bounceEnd="10000">
                                          <p:cBhvr additive="base">
                                            <p:cTn id="58" dur="500" fill="hold"/>
                                            <p:tgtEl>
                                              <p:spTgt spid="3">
                                                <p:txEl>
                                                  <p:pRg st="8" end="8"/>
                                                </p:txEl>
                                              </p:spTgt>
                                            </p:tgtEl>
                                            <p:attrNameLst>
                                              <p:attrName>ppt_x</p:attrName>
                                            </p:attrNameLst>
                                          </p:cBhvr>
                                          <p:tavLst>
                                            <p:tav tm="0">
                                              <p:val>
                                                <p:strVal val="1+#ppt_w/2"/>
                                              </p:val>
                                            </p:tav>
                                            <p:tav tm="100000">
                                              <p:val>
                                                <p:strVal val="#ppt_x"/>
                                              </p:val>
                                            </p:tav>
                                          </p:tavLst>
                                        </p:anim>
                                        <p:anim calcmode="lin" valueType="num" p14:bounceEnd="10000">
                                          <p:cBhvr additive="base">
                                            <p:cTn id="59"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 presetClass="entr" presetSubtype="2" fill="hold" nodeType="afterEffect">
                                      <p:stCondLst>
                                        <p:cond delay="50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2" fill="hold"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Cont’d.</a:t>
            </a:r>
            <a:endParaRPr lang="en-US" dirty="0"/>
          </a:p>
        </p:txBody>
      </p:sp>
      <p:sp>
        <p:nvSpPr>
          <p:cNvPr id="3" name="Content Placeholder 2"/>
          <p:cNvSpPr>
            <a:spLocks noGrp="1"/>
          </p:cNvSpPr>
          <p:nvPr>
            <p:ph idx="1"/>
          </p:nvPr>
        </p:nvSpPr>
        <p:spPr>
          <a:xfrm>
            <a:off x="2462212" y="1663700"/>
            <a:ext cx="8915400" cy="4991100"/>
          </a:xfrm>
        </p:spPr>
        <p:txBody>
          <a:bodyPr>
            <a:normAutofit lnSpcReduction="10000"/>
          </a:bodyPr>
          <a:lstStyle/>
          <a:p>
            <a:pPr marL="0" indent="0">
              <a:buNone/>
            </a:pPr>
            <a:r>
              <a:rPr lang="en-US" sz="2800" b="1" dirty="0" smtClean="0"/>
              <a:t>Example: Data Element Analysis</a:t>
            </a:r>
          </a:p>
          <a:p>
            <a:pPr marL="0" indent="0">
              <a:buNone/>
            </a:pPr>
            <a:endParaRPr lang="en-US" sz="1200" b="1" dirty="0" smtClean="0"/>
          </a:p>
          <a:p>
            <a:pPr>
              <a:lnSpc>
                <a:spcPct val="110000"/>
              </a:lnSpc>
            </a:pPr>
            <a:r>
              <a:rPr lang="en-US" sz="2400" dirty="0"/>
              <a:t>The analysis of results by data elements can be reported using the example in Appendix </a:t>
            </a:r>
            <a:r>
              <a:rPr lang="en-US" sz="2400" dirty="0" smtClean="0"/>
              <a:t>8.</a:t>
            </a:r>
          </a:p>
          <a:p>
            <a:pPr>
              <a:lnSpc>
                <a:spcPct val="110000"/>
              </a:lnSpc>
              <a:spcBef>
                <a:spcPts val="2400"/>
              </a:spcBef>
            </a:pPr>
            <a:r>
              <a:rPr lang="en-US" sz="2400" dirty="0" smtClean="0"/>
              <a:t>The </a:t>
            </a:r>
            <a:r>
              <a:rPr lang="en-US" sz="2400" dirty="0"/>
              <a:t>audit team may want to sort the results by error rate </a:t>
            </a:r>
            <a:r>
              <a:rPr lang="en-US" sz="2400" dirty="0" smtClean="0"/>
              <a:t>to </a:t>
            </a:r>
            <a:r>
              <a:rPr lang="en-US" sz="2400" dirty="0"/>
              <a:t>provide the stakeholders with easy to discern information regarding which data elements were determined to have the highest instances of </a:t>
            </a:r>
            <a:r>
              <a:rPr lang="en-US" sz="2400" dirty="0" smtClean="0"/>
              <a:t>error.</a:t>
            </a:r>
          </a:p>
          <a:p>
            <a:pPr>
              <a:lnSpc>
                <a:spcPct val="110000"/>
              </a:lnSpc>
              <a:spcBef>
                <a:spcPts val="2400"/>
              </a:spcBef>
            </a:pPr>
            <a:r>
              <a:rPr lang="en-US" sz="2400" dirty="0"/>
              <a:t>Additionally the report should discuss whether the results are consistent with the risks identified in the agency’s </a:t>
            </a:r>
            <a:r>
              <a:rPr lang="en-US" sz="2400" dirty="0" smtClean="0"/>
              <a:t>DQP.</a:t>
            </a:r>
            <a:endParaRPr lang="en-US" sz="2400" dirty="0"/>
          </a:p>
          <a:p>
            <a:pPr marL="0" indent="0">
              <a:buNone/>
            </a:pPr>
            <a:endParaRPr lang="en-US" sz="2400" dirty="0"/>
          </a:p>
        </p:txBody>
      </p:sp>
      <p:pic>
        <p:nvPicPr>
          <p:cNvPr id="4" name="Picture 3"/>
          <p:cNvPicPr>
            <a:picLocks noChangeAspect="1"/>
          </p:cNvPicPr>
          <p:nvPr/>
        </p:nvPicPr>
        <p:blipFill>
          <a:blip r:embed="rId2"/>
          <a:stretch>
            <a:fillRect/>
          </a:stretch>
        </p:blipFill>
        <p:spPr>
          <a:xfrm>
            <a:off x="239976" y="121166"/>
            <a:ext cx="2603218" cy="5486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96</a:t>
            </a:fld>
            <a:endParaRPr lang="en-US" dirty="0"/>
          </a:p>
        </p:txBody>
      </p:sp>
    </p:spTree>
    <p:extLst>
      <p:ext uri="{BB962C8B-B14F-4D97-AF65-F5344CB8AC3E}">
        <p14:creationId xmlns:p14="http://schemas.microsoft.com/office/powerpoint/2010/main" val="5107503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42"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Cont’d.</a:t>
            </a:r>
            <a:endParaRPr lang="en-US" dirty="0"/>
          </a:p>
        </p:txBody>
      </p:sp>
      <p:sp>
        <p:nvSpPr>
          <p:cNvPr id="3" name="Content Placeholder 2"/>
          <p:cNvSpPr>
            <a:spLocks noGrp="1"/>
          </p:cNvSpPr>
          <p:nvPr>
            <p:ph idx="1"/>
          </p:nvPr>
        </p:nvSpPr>
        <p:spPr>
          <a:xfrm>
            <a:off x="2589212" y="1536700"/>
            <a:ext cx="8915400" cy="3777622"/>
          </a:xfrm>
        </p:spPr>
        <p:txBody>
          <a:bodyPr/>
          <a:lstStyle/>
          <a:p>
            <a:pPr marL="0" indent="0">
              <a:buNone/>
            </a:pPr>
            <a:r>
              <a:rPr lang="en-US" sz="2800" b="1" dirty="0" smtClean="0"/>
              <a:t>Example: Analysis of the Accuracy of Dollar Value-related Data Elements</a:t>
            </a:r>
          </a:p>
          <a:p>
            <a:endParaRPr lang="en-US" dirty="0"/>
          </a:p>
          <a:p>
            <a:endParaRPr lang="en-US" dirty="0"/>
          </a:p>
        </p:txBody>
      </p:sp>
      <p:pic>
        <p:nvPicPr>
          <p:cNvPr id="4" name="Picture 3"/>
          <p:cNvPicPr/>
          <p:nvPr/>
        </p:nvPicPr>
        <p:blipFill>
          <a:blip r:embed="rId2"/>
          <a:stretch>
            <a:fillRect/>
          </a:stretch>
        </p:blipFill>
        <p:spPr>
          <a:xfrm>
            <a:off x="1397000" y="2654300"/>
            <a:ext cx="9758680" cy="3860800"/>
          </a:xfrm>
          <a:prstGeom prst="rect">
            <a:avLst/>
          </a:prstGeom>
          <a:ln w="15875">
            <a:solidFill>
              <a:schemeClr val="accent3">
                <a:lumMod val="75000"/>
              </a:schemeClr>
            </a:solidFill>
          </a:ln>
        </p:spPr>
      </p:pic>
      <p:pic>
        <p:nvPicPr>
          <p:cNvPr id="5" name="Picture 4"/>
          <p:cNvPicPr>
            <a:picLocks noChangeAspect="1"/>
          </p:cNvPicPr>
          <p:nvPr/>
        </p:nvPicPr>
        <p:blipFill>
          <a:blip r:embed="rId3"/>
          <a:stretch>
            <a:fillRect/>
          </a:stretch>
        </p:blipFill>
        <p:spPr>
          <a:xfrm>
            <a:off x="239976" y="121166"/>
            <a:ext cx="2603218" cy="548688"/>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97</a:t>
            </a:fld>
            <a:endParaRPr lang="en-US" dirty="0"/>
          </a:p>
        </p:txBody>
      </p:sp>
    </p:spTree>
    <p:extLst>
      <p:ext uri="{BB962C8B-B14F-4D97-AF65-F5344CB8AC3E}">
        <p14:creationId xmlns:p14="http://schemas.microsoft.com/office/powerpoint/2010/main" val="7666562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Cont’d.</a:t>
            </a:r>
            <a:endParaRPr lang="en-US" dirty="0"/>
          </a:p>
        </p:txBody>
      </p:sp>
      <p:sp>
        <p:nvSpPr>
          <p:cNvPr id="3" name="Content Placeholder 2"/>
          <p:cNvSpPr>
            <a:spLocks noGrp="1"/>
          </p:cNvSpPr>
          <p:nvPr>
            <p:ph idx="1"/>
          </p:nvPr>
        </p:nvSpPr>
        <p:spPr>
          <a:xfrm>
            <a:off x="2276161" y="1549400"/>
            <a:ext cx="8915400" cy="3777622"/>
          </a:xfrm>
        </p:spPr>
        <p:txBody>
          <a:bodyPr/>
          <a:lstStyle/>
          <a:p>
            <a:pPr marL="0" indent="0">
              <a:buNone/>
            </a:pPr>
            <a:r>
              <a:rPr lang="en-US" sz="2800" b="1" dirty="0" smtClean="0"/>
              <a:t>Example: Analysis of Errors in Data Elements Not Attributable to the Agency</a:t>
            </a:r>
          </a:p>
          <a:p>
            <a:endParaRPr lang="en-US" dirty="0"/>
          </a:p>
          <a:p>
            <a:endParaRPr lang="en-US" dirty="0" smtClean="0"/>
          </a:p>
          <a:p>
            <a:endParaRPr lang="en-US" dirty="0"/>
          </a:p>
          <a:p>
            <a:endParaRPr lang="en-US" dirty="0"/>
          </a:p>
        </p:txBody>
      </p:sp>
      <p:pic>
        <p:nvPicPr>
          <p:cNvPr id="5" name="Picture 4"/>
          <p:cNvPicPr/>
          <p:nvPr/>
        </p:nvPicPr>
        <p:blipFill>
          <a:blip r:embed="rId2"/>
          <a:stretch>
            <a:fillRect/>
          </a:stretch>
        </p:blipFill>
        <p:spPr>
          <a:xfrm>
            <a:off x="2265067" y="2590800"/>
            <a:ext cx="9335089" cy="4089399"/>
          </a:xfrm>
          <a:prstGeom prst="rect">
            <a:avLst/>
          </a:prstGeom>
          <a:ln w="15875">
            <a:solidFill>
              <a:schemeClr val="accent3">
                <a:lumMod val="75000"/>
              </a:schemeClr>
            </a:solidFill>
          </a:ln>
        </p:spPr>
      </p:pic>
      <p:pic>
        <p:nvPicPr>
          <p:cNvPr id="6" name="Picture 5"/>
          <p:cNvPicPr>
            <a:picLocks noChangeAspect="1"/>
          </p:cNvPicPr>
          <p:nvPr/>
        </p:nvPicPr>
        <p:blipFill>
          <a:blip r:embed="rId3"/>
          <a:stretch>
            <a:fillRect/>
          </a:stretch>
        </p:blipFill>
        <p:spPr>
          <a:xfrm>
            <a:off x="239976" y="121166"/>
            <a:ext cx="2603218" cy="548688"/>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98</a:t>
            </a:fld>
            <a:endParaRPr lang="en-US" dirty="0"/>
          </a:p>
        </p:txBody>
      </p:sp>
    </p:spTree>
    <p:extLst>
      <p:ext uri="{BB962C8B-B14F-4D97-AF65-F5344CB8AC3E}">
        <p14:creationId xmlns:p14="http://schemas.microsoft.com/office/powerpoint/2010/main" val="969814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Cont’d.</a:t>
            </a:r>
            <a:endParaRPr lang="en-US" dirty="0"/>
          </a:p>
        </p:txBody>
      </p:sp>
      <p:sp>
        <p:nvSpPr>
          <p:cNvPr id="3" name="Content Placeholder 2"/>
          <p:cNvSpPr>
            <a:spLocks noGrp="1"/>
          </p:cNvSpPr>
          <p:nvPr>
            <p:ph idx="1"/>
          </p:nvPr>
        </p:nvSpPr>
        <p:spPr>
          <a:xfrm>
            <a:off x="2589212" y="1739900"/>
            <a:ext cx="8915400" cy="4927600"/>
          </a:xfrm>
        </p:spPr>
        <p:txBody>
          <a:bodyPr>
            <a:normAutofit/>
          </a:bodyPr>
          <a:lstStyle/>
          <a:p>
            <a:pPr marL="0" indent="0">
              <a:buNone/>
            </a:pPr>
            <a:r>
              <a:rPr lang="en-US" sz="2800" b="1" dirty="0" smtClean="0"/>
              <a:t>Example: Additional Report Verbiage</a:t>
            </a:r>
          </a:p>
          <a:p>
            <a:pPr marL="0" indent="0">
              <a:buNone/>
            </a:pPr>
            <a:endParaRPr lang="en-US" sz="400" dirty="0" smtClean="0"/>
          </a:p>
          <a:p>
            <a:pPr lvl="1"/>
            <a:r>
              <a:rPr lang="en-US" sz="2400" dirty="0" smtClean="0"/>
              <a:t>DATA Act Date Anomaly</a:t>
            </a:r>
          </a:p>
          <a:p>
            <a:pPr marL="457200" lvl="1" indent="0">
              <a:buNone/>
            </a:pPr>
            <a:endParaRPr lang="en-US" sz="400" dirty="0" smtClean="0"/>
          </a:p>
          <a:p>
            <a:pPr lvl="1"/>
            <a:r>
              <a:rPr lang="en-US" sz="2400" dirty="0" smtClean="0"/>
              <a:t>Assessment of DATA Act Submission</a:t>
            </a:r>
          </a:p>
          <a:p>
            <a:pPr lvl="2">
              <a:spcBef>
                <a:spcPts val="1800"/>
              </a:spcBef>
            </a:pPr>
            <a:r>
              <a:rPr lang="en-US" sz="2200" dirty="0" smtClean="0"/>
              <a:t>Completeness and Timeliness of the Agency’s Submission</a:t>
            </a:r>
          </a:p>
          <a:p>
            <a:pPr lvl="2">
              <a:spcBef>
                <a:spcPts val="1200"/>
              </a:spcBef>
            </a:pPr>
            <a:r>
              <a:rPr lang="en-US" sz="2200" dirty="0" smtClean="0"/>
              <a:t>Summary-Level Data and Linkages for Files A, B, and C</a:t>
            </a:r>
          </a:p>
          <a:p>
            <a:pPr lvl="2">
              <a:spcBef>
                <a:spcPts val="1800"/>
              </a:spcBef>
            </a:pPr>
            <a:r>
              <a:rPr lang="en-US" sz="2200" dirty="0" smtClean="0"/>
              <a:t>Record-Level Data and Linkages for Files C and D1/D2</a:t>
            </a:r>
          </a:p>
          <a:p>
            <a:pPr lvl="2">
              <a:spcBef>
                <a:spcPts val="1800"/>
              </a:spcBef>
            </a:pPr>
            <a:r>
              <a:rPr lang="en-US" sz="2200" dirty="0" smtClean="0"/>
              <a:t>Implementation and Use of the Data Standards</a:t>
            </a:r>
          </a:p>
          <a:p>
            <a:endParaRPr lang="en-US" sz="2200" dirty="0"/>
          </a:p>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239976" y="121166"/>
            <a:ext cx="2603218" cy="548688"/>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99</a:t>
            </a:fld>
            <a:endParaRPr lang="en-US" dirty="0"/>
          </a:p>
        </p:txBody>
      </p:sp>
    </p:spTree>
    <p:extLst>
      <p:ext uri="{BB962C8B-B14F-4D97-AF65-F5344CB8AC3E}">
        <p14:creationId xmlns:p14="http://schemas.microsoft.com/office/powerpoint/2010/main" val="252578480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ntr" presetSubtype="2" fill="hold" nodeType="afterEffect" p14:presetBounceEnd="10000">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14:bounceEnd="10000">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10000">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14:presetBounceEnd="10000">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14:bounceEnd="10000">
                                          <p:cBhvr additive="base">
                                            <p:cTn id="34"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10000">
                                          <p:cBhvr additive="base">
                                            <p:cTn id="3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14:presetBounceEnd="10000">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14:bounceEnd="10000">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14:bounceEnd="10000">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14:presetBounceEnd="10000">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14:bounceEnd="10000">
                                          <p:cBhvr additive="base">
                                            <p:cTn id="44" dur="500" fill="hold"/>
                                            <p:tgtEl>
                                              <p:spTgt spid="3">
                                                <p:txEl>
                                                  <p:pRg st="8" end="8"/>
                                                </p:txEl>
                                              </p:spTgt>
                                            </p:tgtEl>
                                            <p:attrNameLst>
                                              <p:attrName>ppt_x</p:attrName>
                                            </p:attrNameLst>
                                          </p:cBhvr>
                                          <p:tavLst>
                                            <p:tav tm="0">
                                              <p:val>
                                                <p:strVal val="1+#ppt_w/2"/>
                                              </p:val>
                                            </p:tav>
                                            <p:tav tm="100000">
                                              <p:val>
                                                <p:strVal val="#ppt_x"/>
                                              </p:val>
                                            </p:tav>
                                          </p:tavLst>
                                        </p:anim>
                                        <p:anim calcmode="lin" valueType="num" p14:bounceEnd="10000">
                                          <p:cBhvr additive="base">
                                            <p:cTn id="4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3799</TotalTime>
  <Words>4084</Words>
  <Application>Microsoft Office PowerPoint</Application>
  <PresentationFormat>Widescreen</PresentationFormat>
  <Paragraphs>772</Paragraphs>
  <Slides>101</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Calibri</vt:lpstr>
      <vt:lpstr>Century Gothic</vt:lpstr>
      <vt:lpstr>Times New Roman</vt:lpstr>
      <vt:lpstr>Univers</vt:lpstr>
      <vt:lpstr>Wingdings 3</vt:lpstr>
      <vt:lpstr>Wisp</vt:lpstr>
      <vt:lpstr>Federal Audit Executive Council  FY2019 DATA Act Common Methodology Workshop</vt:lpstr>
      <vt:lpstr>Questions?</vt:lpstr>
      <vt:lpstr>INTRODUCTION</vt:lpstr>
      <vt:lpstr>Overview </vt:lpstr>
      <vt:lpstr>Overview </vt:lpstr>
      <vt:lpstr>Overview</vt:lpstr>
      <vt:lpstr>Purpose of the Guide</vt:lpstr>
      <vt:lpstr>Significant Changes </vt:lpstr>
      <vt:lpstr>Audit Objectives</vt:lpstr>
      <vt:lpstr>SESSION 1</vt:lpstr>
      <vt:lpstr>Audit Scope and Methodology</vt:lpstr>
      <vt:lpstr>Scope and Methodology</vt:lpstr>
      <vt:lpstr>Data Quality Plans</vt:lpstr>
      <vt:lpstr>Data Quality Plans</vt:lpstr>
      <vt:lpstr>Data Quality Plans – A New Requirement</vt:lpstr>
      <vt:lpstr>Data Quality Plan – A New Requirement</vt:lpstr>
      <vt:lpstr>Data Quality Plans - Key Elements</vt:lpstr>
      <vt:lpstr>Data Quality Plan Guidance </vt:lpstr>
      <vt:lpstr>IG Review of Agency Data Quality Plans</vt:lpstr>
      <vt:lpstr>IG Review of Agency Data Quality Plans</vt:lpstr>
      <vt:lpstr>Internal Controls</vt:lpstr>
      <vt:lpstr>§ 300 – Assessment of Internal Controls</vt:lpstr>
      <vt:lpstr>Controls - Data Submissions and Sourced Systems</vt:lpstr>
      <vt:lpstr>Controls - Data Submissions and Sourced Systems (Cont’d)</vt:lpstr>
      <vt:lpstr>Controls - Data Submissions and Sourced Systems (Cont’d)</vt:lpstr>
      <vt:lpstr>Controls – Spending Data</vt:lpstr>
      <vt:lpstr>Controls – Quarterly Certification Process</vt:lpstr>
      <vt:lpstr>Controls – Quarterly Certification Process (Cont’d)</vt:lpstr>
      <vt:lpstr>Other Internal Controls</vt:lpstr>
      <vt:lpstr>Relying on the Work of Others</vt:lpstr>
      <vt:lpstr>Summary - Internal Controls</vt:lpstr>
      <vt:lpstr>Implementation and Use of Data Standards</vt:lpstr>
      <vt:lpstr>SESSION 2</vt:lpstr>
      <vt:lpstr>Revised Definitions, and Sampling Methodology </vt:lpstr>
      <vt:lpstr>Learning Objectives</vt:lpstr>
      <vt:lpstr>Revised Definitions – Section 510</vt:lpstr>
      <vt:lpstr>Completeness of Agency Submission</vt:lpstr>
      <vt:lpstr>Timeliness of Agency Submission</vt:lpstr>
      <vt:lpstr>Data Elements</vt:lpstr>
      <vt:lpstr>Completeness of Data Elements</vt:lpstr>
      <vt:lpstr>Accuracy of Data Element</vt:lpstr>
      <vt:lpstr>Accuracy of Data Elements</vt:lpstr>
      <vt:lpstr>Timeliness of Data Elements</vt:lpstr>
      <vt:lpstr>Timeliness of D1 Data Elements</vt:lpstr>
      <vt:lpstr>Timeliness of D1 Data Elements</vt:lpstr>
      <vt:lpstr>Timeliness of D2 Data Elements</vt:lpstr>
      <vt:lpstr>Quality</vt:lpstr>
      <vt:lpstr>Statistical Sampling Methodology - Section 560</vt:lpstr>
      <vt:lpstr>Statistical Sampling Methodology</vt:lpstr>
      <vt:lpstr>Statistical Sampling Methodology</vt:lpstr>
      <vt:lpstr>Statistical Sampling Methodology</vt:lpstr>
      <vt:lpstr>Calculating the Overall Error Rates</vt:lpstr>
      <vt:lpstr>Calculating the Overall Error Rates</vt:lpstr>
      <vt:lpstr>Calculating the Overall Error Rates</vt:lpstr>
      <vt:lpstr>Three Overall Error Rates</vt:lpstr>
      <vt:lpstr>Statistical Projections</vt:lpstr>
      <vt:lpstr>Determining Quality Based on Statistical Sampling Results</vt:lpstr>
      <vt:lpstr>Determining Quality Based on Statistical Sampling Results</vt:lpstr>
      <vt:lpstr>Determining Quality Based on Statistical Sampling Results</vt:lpstr>
      <vt:lpstr>Determining Quality Based on Statistical Sampling Results</vt:lpstr>
      <vt:lpstr>SESSION 3</vt:lpstr>
      <vt:lpstr>Sample Testing</vt:lpstr>
      <vt:lpstr>Testing Overview</vt:lpstr>
      <vt:lpstr>Testing Overlapping / Embedding</vt:lpstr>
      <vt:lpstr>Other Testing Scenarios</vt:lpstr>
      <vt:lpstr>Testing Spreadsheet Tool - Benefits</vt:lpstr>
      <vt:lpstr>Testing Spreadsheet Tool - Layout</vt:lpstr>
      <vt:lpstr>Testing Tabs Specifications</vt:lpstr>
      <vt:lpstr>Testing Tabs Specifications</vt:lpstr>
      <vt:lpstr>Testing Tabs - PIID and FAIN Testing</vt:lpstr>
      <vt:lpstr>Summary PIID and FAIN Results Tab</vt:lpstr>
      <vt:lpstr>PIID and FAIN Testing Exhibit</vt:lpstr>
      <vt:lpstr>Demonstration of Testing Spreadsheet Tool</vt:lpstr>
      <vt:lpstr>Testing Spreadsheet Tool- Demo</vt:lpstr>
      <vt:lpstr>Testing Spreadsheet Tool- Demo Recap</vt:lpstr>
      <vt:lpstr>Reminder – Adding &amp; Deleting Rows</vt:lpstr>
      <vt:lpstr> Reminder - Scoring Results</vt:lpstr>
      <vt:lpstr>SESSION 4</vt:lpstr>
      <vt:lpstr>Federal Shared Service Providers (FSSP)</vt:lpstr>
      <vt:lpstr>Federal Shared Service Providers</vt:lpstr>
      <vt:lpstr>Federal Shared Service Providers</vt:lpstr>
      <vt:lpstr>FSSP Audit Steps</vt:lpstr>
      <vt:lpstr>FSSP Audit Steps (Cont’d)</vt:lpstr>
      <vt:lpstr>FSSP Audit Steps (Cont’d)</vt:lpstr>
      <vt:lpstr>FSSP Audit Steps (Cont’d)</vt:lpstr>
      <vt:lpstr>FSSP Audit Steps (Cont’d)</vt:lpstr>
      <vt:lpstr>FSSP Audit Steps (Cont’d)</vt:lpstr>
      <vt:lpstr>FSSP Audit Steps (Cont’d)</vt:lpstr>
      <vt:lpstr>FSSP Audit Steps (Cont’d)</vt:lpstr>
      <vt:lpstr>FSSP Audit Steps (Cont’d)</vt:lpstr>
      <vt:lpstr>FSSP Audit Steps (Cont’d)</vt:lpstr>
      <vt:lpstr>FSSP Audit Steps (Cont’d)</vt:lpstr>
      <vt:lpstr>Reporting</vt:lpstr>
      <vt:lpstr>Reporting</vt:lpstr>
      <vt:lpstr>Reporting, Cont’d.</vt:lpstr>
      <vt:lpstr>Reporting, Cont’d.</vt:lpstr>
      <vt:lpstr>Reporting, Cont’d.</vt:lpstr>
      <vt:lpstr>Reporting, Cont’d.</vt:lpstr>
      <vt:lpstr>Reporting, Cont’d.</vt:lpstr>
      <vt:lpstr>Reporting, Cont’d.</vt:lpstr>
      <vt:lpstr>Questions?</vt:lpstr>
    </vt:vector>
  </TitlesOfParts>
  <Company>Department of Treasury - Inspector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Battle, Pauletta P.</dc:creator>
  <cp:lastModifiedBy>Battle, Pauletta P.</cp:lastModifiedBy>
  <cp:revision>220</cp:revision>
  <dcterms:created xsi:type="dcterms:W3CDTF">2019-01-29T17:56:06Z</dcterms:created>
  <dcterms:modified xsi:type="dcterms:W3CDTF">2019-02-25T02:36:04Z</dcterms:modified>
</cp:coreProperties>
</file>